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Lst>
  <p:notesMasterIdLst>
    <p:notesMasterId r:id="rId80"/>
  </p:notesMasterIdLst>
  <p:sldIdLst>
    <p:sldId id="257" r:id="rId3"/>
    <p:sldId id="436" r:id="rId4"/>
    <p:sldId id="419" r:id="rId5"/>
    <p:sldId id="422" r:id="rId6"/>
    <p:sldId id="426" r:id="rId7"/>
    <p:sldId id="454" r:id="rId8"/>
    <p:sldId id="453" r:id="rId9"/>
    <p:sldId id="455" r:id="rId10"/>
    <p:sldId id="415" r:id="rId11"/>
    <p:sldId id="456" r:id="rId12"/>
    <p:sldId id="452" r:id="rId13"/>
    <p:sldId id="458" r:id="rId14"/>
    <p:sldId id="459" r:id="rId15"/>
    <p:sldId id="460" r:id="rId16"/>
    <p:sldId id="424" r:id="rId17"/>
    <p:sldId id="413" r:id="rId18"/>
    <p:sldId id="445" r:id="rId19"/>
    <p:sldId id="450" r:id="rId20"/>
    <p:sldId id="428" r:id="rId21"/>
    <p:sldId id="349" r:id="rId22"/>
    <p:sldId id="457" r:id="rId23"/>
    <p:sldId id="461" r:id="rId24"/>
    <p:sldId id="462" r:id="rId25"/>
    <p:sldId id="423" r:id="rId26"/>
    <p:sldId id="500" r:id="rId27"/>
    <p:sldId id="440" r:id="rId28"/>
    <p:sldId id="438" r:id="rId29"/>
    <p:sldId id="361" r:id="rId30"/>
    <p:sldId id="469" r:id="rId31"/>
    <p:sldId id="477" r:id="rId32"/>
    <p:sldId id="400" r:id="rId33"/>
    <p:sldId id="466" r:id="rId34"/>
    <p:sldId id="478" r:id="rId35"/>
    <p:sldId id="446" r:id="rId36"/>
    <p:sldId id="468" r:id="rId37"/>
    <p:sldId id="439" r:id="rId38"/>
    <p:sldId id="470" r:id="rId39"/>
    <p:sldId id="421" r:id="rId40"/>
    <p:sldId id="473" r:id="rId41"/>
    <p:sldId id="472" r:id="rId42"/>
    <p:sldId id="467" r:id="rId43"/>
    <p:sldId id="464" r:id="rId44"/>
    <p:sldId id="417" r:id="rId45"/>
    <p:sldId id="482" r:id="rId46"/>
    <p:sldId id="483" r:id="rId47"/>
    <p:sldId id="484" r:id="rId48"/>
    <p:sldId id="480" r:id="rId49"/>
    <p:sldId id="471" r:id="rId50"/>
    <p:sldId id="485" r:id="rId51"/>
    <p:sldId id="367" r:id="rId52"/>
    <p:sldId id="437" r:id="rId53"/>
    <p:sldId id="360" r:id="rId54"/>
    <p:sldId id="474" r:id="rId55"/>
    <p:sldId id="486" r:id="rId56"/>
    <p:sldId id="444" r:id="rId57"/>
    <p:sldId id="465" r:id="rId58"/>
    <p:sldId id="416" r:id="rId59"/>
    <p:sldId id="420" r:id="rId60"/>
    <p:sldId id="499" r:id="rId61"/>
    <p:sldId id="497" r:id="rId62"/>
    <p:sldId id="498" r:id="rId63"/>
    <p:sldId id="351" r:id="rId64"/>
    <p:sldId id="352" r:id="rId65"/>
    <p:sldId id="442" r:id="rId66"/>
    <p:sldId id="487" r:id="rId67"/>
    <p:sldId id="489" r:id="rId68"/>
    <p:sldId id="491" r:id="rId69"/>
    <p:sldId id="463" r:id="rId70"/>
    <p:sldId id="492" r:id="rId71"/>
    <p:sldId id="493" r:id="rId72"/>
    <p:sldId id="494" r:id="rId73"/>
    <p:sldId id="356" r:id="rId74"/>
    <p:sldId id="495" r:id="rId75"/>
    <p:sldId id="496" r:id="rId76"/>
    <p:sldId id="418" r:id="rId77"/>
    <p:sldId id="345" r:id="rId78"/>
    <p:sldId id="268"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680" autoAdjust="0"/>
  </p:normalViewPr>
  <p:slideViewPr>
    <p:cSldViewPr snapToGrid="0" snapToObjects="1">
      <p:cViewPr varScale="1">
        <p:scale>
          <a:sx n="114" d="100"/>
          <a:sy n="114" d="100"/>
        </p:scale>
        <p:origin x="-139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29/9/17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These kids 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seem to be great at defending marriage. How about you? Do you personally defend marriage?</a:t>
            </a:r>
            <a:r>
              <a:rPr lang="en-SG" dirty="0" smtClean="0">
                <a:effectLst/>
              </a:rPr>
              <a:t> </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dirty="0" smtClean="0"/>
              <a:t>Don</a:t>
            </a:r>
            <a:r>
              <a:rPr lang="uk-UA" dirty="0" smtClean="0"/>
              <a:t>'</a:t>
            </a:r>
            <a:r>
              <a:rPr lang="en-US" dirty="0" smtClean="0"/>
              <a:t>t you just love talking to children?</a:t>
            </a:r>
            <a:r>
              <a:rPr lang="en-US" baseline="0" dirty="0" smtClean="0"/>
              <a:t> I do.</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Although single, Jesus knew that the state of marriage is the single most important human relationship. </a:t>
            </a:r>
          </a:p>
          <a:p>
            <a:r>
              <a:rPr lang="en-US" sz="1200" kern="1200" dirty="0" smtClean="0">
                <a:solidFill>
                  <a:schemeClr val="tx1"/>
                </a:solidFill>
                <a:effectLst/>
                <a:latin typeface="+mn-lt"/>
                <a:ea typeface="+mn-ea"/>
                <a:cs typeface="+mn-cs"/>
              </a:rPr>
              <a:t>Therefore, when marriage was attacked, we will see today that Jesus was quick to come to its defence.</a:t>
            </a:r>
            <a:r>
              <a:rPr lang="en-SG" dirty="0" smtClean="0">
                <a:effectLst/>
              </a:rPr>
              <a:t> </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Most Jewish teachers of Jesus</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day influenced first-century Jews to justify divorce for many silly reasons</a:t>
            </a:r>
            <a:r>
              <a:rPr lang="en-SG" dirty="0" smtClean="0">
                <a:effectLst/>
              </a:rPr>
              <a:t> </a:t>
            </a:r>
            <a:endParaRPr lang="en-US" sz="1200" kern="1200" dirty="0" smtClean="0">
              <a:solidFill>
                <a:schemeClr val="tx1"/>
              </a:solidFill>
              <a:effectLst/>
              <a:latin typeface="+mn-lt"/>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we see how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Jesus rejected the traditions of the Pharisees (vv. 21-48) </a:t>
            </a:r>
            <a:r>
              <a:rPr lang="is-IS"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Six times Jesus said, </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You have heard that it was said. ... But I tell you</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(5:21-22, 27-28, 31-32, 33-34, 38-39, 43-44). These words make it clear that Jesus was presenting (a) what the Pharisees and teachers of the Law were saying to the people and, by contrast, (b) what God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true intent of the Law was. This spelled out His statement (v. 20) that Pharisaic righteousness is not enough to gain entrance into the coming kingdom</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(Barbieri, </a:t>
            </a:r>
            <a:r>
              <a:rPr lang="en-US" sz="1200" i="1" kern="1200" dirty="0" smtClean="0">
                <a:solidFill>
                  <a:schemeClr val="tx1"/>
                </a:solidFill>
                <a:effectLst/>
                <a:latin typeface="+mn-lt"/>
                <a:ea typeface="+mn-ea"/>
                <a:cs typeface="+mn-cs"/>
              </a:rPr>
              <a:t>BKC</a:t>
            </a:r>
            <a:r>
              <a:rPr lang="en-US" sz="1200" kern="1200" dirty="0" smtClean="0">
                <a:solidFill>
                  <a:schemeClr val="tx1"/>
                </a:solidFill>
                <a:effectLst/>
                <a:latin typeface="+mn-lt"/>
                <a:ea typeface="+mn-ea"/>
                <a:cs typeface="+mn-cs"/>
              </a:rPr>
              <a:t>, 2:30).</a:t>
            </a:r>
            <a:r>
              <a:rPr lang="en-SG" dirty="0" smtClean="0">
                <a:effectLst/>
              </a:rPr>
              <a:t> </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We know that God has a high view of marriage, but how can you </a:t>
            </a:r>
            <a:r>
              <a:rPr lang="en-US" sz="1200" u="sng" kern="1200" dirty="0" smtClean="0">
                <a:solidFill>
                  <a:schemeClr val="tx1"/>
                </a:solidFill>
                <a:effectLst/>
                <a:latin typeface="+mn-lt"/>
                <a:ea typeface="+mn-ea"/>
                <a:cs typeface="+mn-cs"/>
              </a:rPr>
              <a:t>defend</a:t>
            </a:r>
            <a:r>
              <a:rPr lang="en-US" sz="1200" kern="1200" dirty="0" smtClean="0">
                <a:solidFill>
                  <a:schemeClr val="tx1"/>
                </a:solidFill>
                <a:effectLst/>
                <a:latin typeface="+mn-lt"/>
                <a:ea typeface="+mn-ea"/>
                <a:cs typeface="+mn-cs"/>
              </a:rPr>
              <a:t> marriage?</a:t>
            </a:r>
          </a:p>
          <a:p>
            <a:r>
              <a:rPr lang="en-US" sz="1200" kern="1200" dirty="0" smtClean="0">
                <a:solidFill>
                  <a:schemeClr val="tx1"/>
                </a:solidFill>
                <a:effectLst/>
                <a:latin typeface="+mn-lt"/>
                <a:ea typeface="+mn-ea"/>
                <a:cs typeface="+mn-cs"/>
              </a:rPr>
              <a:t>• Today we will see two ways we can defend marriage like Jesus</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The two verses of Matthew 5:31-32 are among the most important verses in the Bible on marriage.</a:t>
            </a:r>
            <a:r>
              <a:rPr lang="en-SG" dirty="0" smtClean="0">
                <a:effectLst/>
              </a:rPr>
              <a:t> </a:t>
            </a:r>
          </a:p>
          <a:p>
            <a:r>
              <a:rPr lang="en-US" sz="1200" kern="1200" dirty="0" smtClean="0">
                <a:solidFill>
                  <a:schemeClr val="tx1"/>
                </a:solidFill>
                <a:effectLst/>
                <a:latin typeface="+mn-lt"/>
                <a:ea typeface="+mn-ea"/>
                <a:cs typeface="+mn-cs"/>
              </a:rPr>
              <a:t>So what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first way that you can defend marriage?</a:t>
            </a:r>
            <a:r>
              <a:rPr lang="en-SG" dirty="0" smtClean="0">
                <a:effectLst/>
              </a:rPr>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Researchers have discovered that kids have interesting views on marriage. This is evident in their answers to some basic questions, such as…</a:t>
            </a:r>
            <a:r>
              <a:rPr lang="en-SG" dirty="0" smtClean="0">
                <a:effectLst/>
              </a:rPr>
              <a:t> </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main OT stipulation on marriage was the command that a man divorcing his wife had to give her a written certificate of divorce (Deut. 24:1). But </a:t>
            </a:r>
            <a:r>
              <a:rPr lang="en-US" sz="1200" i="1" kern="1200" dirty="0" smtClean="0">
                <a:solidFill>
                  <a:schemeClr val="tx1"/>
                </a:solidFill>
                <a:effectLst/>
                <a:latin typeface="+mn-lt"/>
                <a:ea typeface="+mn-ea"/>
                <a:cs typeface="+mn-cs"/>
              </a:rPr>
              <a:t>why</a:t>
            </a:r>
            <a:r>
              <a:rPr lang="en-US" sz="1200" kern="1200" dirty="0" smtClean="0">
                <a:solidFill>
                  <a:schemeClr val="tx1"/>
                </a:solidFill>
                <a:effectLst/>
                <a:latin typeface="+mn-lt"/>
                <a:ea typeface="+mn-ea"/>
                <a:cs typeface="+mn-cs"/>
              </a:rPr>
              <a:t> was this commanded?</a:t>
            </a:r>
            <a:r>
              <a:rPr lang="en-SG" dirty="0" smtClean="0">
                <a:effectLst/>
              </a:rPr>
              <a:t> </a:t>
            </a:r>
            <a:endParaRPr lang="en-US" dirty="0" smtClean="0"/>
          </a:p>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Some societies think so poorly of women (and marriage) that a simple verbal declaration of divorce dissolves the marriage. This leads to ambiguity on whether a man said it, which persons heard it as witnesses, and a host of other problems. The result was that some wives did not even know if they were married anymore!</a:t>
            </a:r>
            <a:r>
              <a:rPr lang="en-SG" dirty="0" smtClean="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Pharisees used this OT protection to justify their frivolous divorces </a:t>
            </a:r>
            <a:r>
              <a:rPr lang="sv-SE" sz="1200" kern="1200" dirty="0" smtClean="0">
                <a:solidFill>
                  <a:schemeClr val="tx1"/>
                </a:solidFill>
                <a:effectLst/>
                <a:latin typeface="+mn-lt"/>
                <a:ea typeface="+mn-ea"/>
                <a:cs typeface="+mn-cs"/>
              </a:rPr>
              <a:t>(Matt 5:3</a:t>
            </a:r>
            <a:r>
              <a:rPr lang="en-US" sz="1200" kern="1200" dirty="0" smtClean="0">
                <a:solidFill>
                  <a:schemeClr val="tx1"/>
                </a:solidFill>
                <a:effectLst/>
                <a:latin typeface="+mn-lt"/>
                <a:ea typeface="+mn-ea"/>
                <a:cs typeface="+mn-cs"/>
              </a:rPr>
              <a:t>1b).</a:t>
            </a:r>
            <a:r>
              <a:rPr lang="en-SG" dirty="0" smtClean="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Later, in Matthew 19, the leaders put the question to Jesus which school he favored. But here in Matthew 5 Jesus brings the issue up himself and turns the tables on not upholding divorce but upholding marriage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Some teach that Christian marriage is the husband as king and the wife as slave</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Tell them that it is more like the difference between the Prime Minister and the President</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We know that God has a high view of marriage, but how can you </a:t>
            </a:r>
            <a:r>
              <a:rPr lang="en-US" sz="1200" u="sng" kern="1200" dirty="0" smtClean="0">
                <a:solidFill>
                  <a:schemeClr val="tx1"/>
                </a:solidFill>
                <a:effectLst/>
                <a:latin typeface="+mn-lt"/>
                <a:ea typeface="+mn-ea"/>
                <a:cs typeface="+mn-cs"/>
              </a:rPr>
              <a:t>defend</a:t>
            </a:r>
            <a:r>
              <a:rPr lang="en-US" sz="1200" kern="1200" dirty="0" smtClean="0">
                <a:solidFill>
                  <a:schemeClr val="tx1"/>
                </a:solidFill>
                <a:effectLst/>
                <a:latin typeface="+mn-lt"/>
                <a:ea typeface="+mn-ea"/>
                <a:cs typeface="+mn-cs"/>
              </a:rPr>
              <a:t> marriage?</a:t>
            </a:r>
          </a:p>
          <a:p>
            <a:r>
              <a:rPr lang="en-US" sz="1200" kern="1200" dirty="0" smtClean="0">
                <a:solidFill>
                  <a:schemeClr val="tx1"/>
                </a:solidFill>
                <a:effectLst/>
                <a:latin typeface="+mn-lt"/>
                <a:ea typeface="+mn-ea"/>
                <a:cs typeface="+mn-cs"/>
              </a:rPr>
              <a:t>So what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first way that you can defend marriage?</a:t>
            </a:r>
            <a:r>
              <a:rPr lang="en-SG" dirty="0" smtClean="0">
                <a:effectLst/>
              </a:rPr>
              <a:t>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let it be devalued, but now we see one of the most important ways to preserve it in the next verse</a:t>
            </a:r>
            <a:r>
              <a:rPr lang="is-IS"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way to preserve the marital union is by keeping sex within marriage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Jesus defended marriage by prohibiting divorce unless promiscuity had led to adultery </a:t>
            </a:r>
            <a:r>
              <a:rPr lang="sv-SE" sz="1200" kern="1200" dirty="0" smtClean="0">
                <a:solidFill>
                  <a:schemeClr val="tx1"/>
                </a:solidFill>
                <a:effectLst/>
                <a:latin typeface="+mn-lt"/>
                <a:ea typeface="+mn-ea"/>
                <a:cs typeface="+mn-cs"/>
              </a:rPr>
              <a:t>(Matt 5:3</a:t>
            </a:r>
            <a:r>
              <a:rPr lang="en-US" sz="1200" kern="1200" dirty="0" smtClean="0">
                <a:solidFill>
                  <a:schemeClr val="tx1"/>
                </a:solidFill>
                <a:effectLst/>
                <a:latin typeface="+mn-lt"/>
                <a:ea typeface="+mn-ea"/>
                <a:cs typeface="+mn-cs"/>
              </a:rPr>
              <a:t>2)</a:t>
            </a:r>
            <a:r>
              <a:rPr lang="en-SG" sz="1200" kern="1200" dirty="0" smtClean="0">
                <a:solidFill>
                  <a:schemeClr val="tx1"/>
                </a:solidFill>
                <a:effectLst/>
                <a:latin typeface="+mn-lt"/>
                <a:ea typeface="+mn-ea"/>
                <a:cs typeface="+mn-cs"/>
              </a:rPr>
              <a:t>.</a:t>
            </a:r>
          </a:p>
          <a:p>
            <a:r>
              <a:rPr lang="en-SG" dirty="0" smtClean="0"/>
              <a:t>When Jesus said, </a:t>
            </a:r>
            <a:r>
              <a:rPr lang="ru-RU" dirty="0" smtClean="0"/>
              <a:t>"</a:t>
            </a:r>
            <a:r>
              <a:rPr lang="en-SG" dirty="0" smtClean="0"/>
              <a:t>But I say…</a:t>
            </a:r>
            <a:r>
              <a:rPr lang="ru-RU" dirty="0" smtClean="0"/>
              <a:t>"</a:t>
            </a:r>
            <a:r>
              <a:rPr lang="en-SG" dirty="0" smtClean="0"/>
              <a:t> was he disagreeing with the OT (32a)?</a:t>
            </a:r>
          </a:p>
          <a:p>
            <a:r>
              <a:rPr lang="en-SG" dirty="0" smtClean="0"/>
              <a:t>No, Jesus didn</a:t>
            </a:r>
            <a:r>
              <a:rPr lang="uk-UA" dirty="0" smtClean="0"/>
              <a:t>'</a:t>
            </a:r>
            <a:r>
              <a:rPr lang="en-SG" dirty="0" smtClean="0"/>
              <a:t>t actually contradict the Scripture.</a:t>
            </a:r>
          </a:p>
          <a:p>
            <a:r>
              <a:rPr lang="en-SG" dirty="0" smtClean="0"/>
              <a:t>What Jesus did was to prohibit the Pharisees from using a law that managed divorce in order to encourage divorce.</a:t>
            </a:r>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SG" dirty="0" smtClean="0"/>
              <a:t>God made marriage for life and considers us married to our spouse until death. The only exception is when there exists a biblically allowed divorce.</a:t>
            </a:r>
          </a:p>
          <a:p>
            <a:r>
              <a:rPr lang="en-SG" dirty="0" smtClean="0"/>
              <a:t>Without such a God-approved reason for divorce, a woman who remarries (which is assumed she will do) commits adultery since she is—in the sight of God—still married to her first husband.</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In God</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opinion—which is the one that matters most—a woman who is not legitimately divorced is obviously still married to her first husband.</a:t>
            </a:r>
          </a:p>
          <a:p>
            <a:r>
              <a:rPr lang="en-US" sz="1200" kern="1200" dirty="0" smtClean="0">
                <a:solidFill>
                  <a:schemeClr val="tx1"/>
                </a:solidFill>
                <a:effectLst/>
                <a:latin typeface="+mn-lt"/>
                <a:ea typeface="+mn-ea"/>
                <a:cs typeface="+mn-cs"/>
              </a:rPr>
              <a:t>That means that a second man who has sex with her becomes an adulterer, as he enters into a sexual relationship with another man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wife.</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dirty="0" smtClean="0"/>
              <a:t>It argues more than the text is saying to refer to this as a continual state of adultery.</a:t>
            </a:r>
          </a:p>
          <a:p>
            <a:r>
              <a:rPr lang="en-US" dirty="0" smtClean="0"/>
              <a:t>The idea is that this first sexual act is adulterous. However, it seems to me that subsequent sex is not deemed adulterous to God.</a:t>
            </a: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Most Americans have had premarital sex, study finds Updated 12/19/2006 9:29 PM ET</a:t>
            </a:r>
          </a:p>
          <a:p>
            <a:r>
              <a:rPr lang="en-US" b="1" i="1" dirty="0" smtClean="0"/>
              <a:t>usatoday</a:t>
            </a:r>
            <a:r>
              <a:rPr lang="en-US" i="1" dirty="0" smtClean="0"/>
              <a:t>30.</a:t>
            </a:r>
            <a:r>
              <a:rPr lang="en-US" b="1" i="1" dirty="0" smtClean="0"/>
              <a:t>usatoday</a:t>
            </a:r>
            <a:r>
              <a:rPr lang="en-US" i="1" dirty="0" smtClean="0"/>
              <a:t>.com/news/health/2006-12-19-premarital-sex_x.htm</a:t>
            </a:r>
          </a:p>
          <a:p>
            <a:r>
              <a:rPr lang="en-US" dirty="0" smtClean="0"/>
              <a:t>Accessed 29 Feb 2016</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F56BE0-09F0-8846-854D-D560B777E05A}" type="slidenum">
              <a:rPr lang="en-US" sz="1200">
                <a:solidFill>
                  <a:srgbClr val="000000"/>
                </a:solidFill>
                <a:latin typeface="Calibri" charset="0"/>
              </a:rPr>
              <a:pPr eaLnBrk="1" hangingPunct="1"/>
              <a:t>59</a:t>
            </a:fld>
            <a:endParaRPr lang="en-US" sz="1200">
              <a:solidFill>
                <a:srgbClr val="000000"/>
              </a:solidFill>
              <a:latin typeface="Calibri" charset="0"/>
            </a:endParaRPr>
          </a:p>
        </p:txBody>
      </p:sp>
      <p:sp>
        <p:nvSpPr>
          <p:cNvPr id="1843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smtClean="0"/>
          </a:p>
          <a:p>
            <a:r>
              <a:rPr lang="en-US" sz="1200" kern="1200" dirty="0" smtClean="0">
                <a:solidFill>
                  <a:schemeClr val="tx1"/>
                </a:solidFill>
                <a:effectLst/>
                <a:latin typeface="+mn-lt"/>
                <a:ea typeface="+mn-ea"/>
                <a:cs typeface="+mn-cs"/>
              </a:rPr>
              <a:t>We know that God has a high view of marriage, but how can you </a:t>
            </a:r>
            <a:r>
              <a:rPr lang="en-US" sz="1200" u="sng" kern="1200" dirty="0" smtClean="0">
                <a:solidFill>
                  <a:schemeClr val="tx1"/>
                </a:solidFill>
                <a:effectLst/>
                <a:latin typeface="+mn-lt"/>
                <a:ea typeface="+mn-ea"/>
                <a:cs typeface="+mn-cs"/>
              </a:rPr>
              <a:t>defend</a:t>
            </a:r>
            <a:r>
              <a:rPr lang="en-US" sz="1200" kern="1200" dirty="0" smtClean="0">
                <a:solidFill>
                  <a:schemeClr val="tx1"/>
                </a:solidFill>
                <a:effectLst/>
                <a:latin typeface="+mn-lt"/>
                <a:ea typeface="+mn-ea"/>
                <a:cs typeface="+mn-cs"/>
              </a:rPr>
              <a:t> marriage?</a:t>
            </a:r>
          </a:p>
          <a:p>
            <a:r>
              <a:rPr lang="en-US" sz="1200" kern="1200" dirty="0" smtClean="0">
                <a:solidFill>
                  <a:schemeClr val="tx1"/>
                </a:solidFill>
                <a:effectLst/>
                <a:latin typeface="+mn-lt"/>
                <a:ea typeface="+mn-ea"/>
                <a:cs typeface="+mn-cs"/>
              </a:rPr>
              <a:t>So what</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 first way that you can defend marriage?</a:t>
            </a:r>
            <a:r>
              <a:rPr lang="en-SG" dirty="0" smtClean="0">
                <a:effectLst/>
              </a:rPr>
              <a:t> </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Don</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let it be devalued, but now we see one of the most important ways to preserve it in the next verse</a:t>
            </a:r>
            <a:r>
              <a:rPr lang="is-IS"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smtClean="0"/>
          </a:p>
          <a:p>
            <a:r>
              <a:rPr lang="en-US" sz="1200" kern="1200" dirty="0" smtClean="0">
                <a:solidFill>
                  <a:schemeClr val="tx1"/>
                </a:solidFill>
                <a:effectLst/>
                <a:latin typeface="+mn-lt"/>
                <a:ea typeface="+mn-ea"/>
                <a:cs typeface="+mn-cs"/>
              </a:rPr>
              <a:t>The way to preserve the marital union is by keeping sex within marriage</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3" name="Footer Placeholder 2"/>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4" name="Slide Number Placeholder 3"/>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defRPr/>
            </a:pPr>
            <a:fld id="{049BC719-CF40-304C-9F71-236DFDDF868B}" type="slidenum">
              <a:rPr lang="en-US">
                <a:solidFill>
                  <a:srgbClr val="FFFFCC"/>
                </a:solidFill>
                <a:latin typeface="Arial" charset="0"/>
                <a:ea typeface="ＭＳ Ｐゴシック" charset="0"/>
                <a:cs typeface="ＭＳ Ｐゴシック" charset="0"/>
              </a:rPr>
              <a:pPr fontAlgn="base">
                <a:spcBef>
                  <a:spcPct val="0"/>
                </a:spcBef>
                <a:spcAft>
                  <a:spcPct val="0"/>
                </a:spcAft>
                <a:defRPr/>
              </a:pPr>
              <a:t>‹#›</a:t>
            </a:fld>
            <a:endParaRPr lang="en-US">
              <a:solidFill>
                <a:srgbClr val="FFFF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50555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grpSp>
      <p:sp>
        <p:nvSpPr>
          <p:cNvPr id="7175"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7176"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defRPr/>
            </a:pPr>
            <a:fld id="{B404A9A0-BF7B-9849-9843-7BB44EB68D1B}" type="slidenum">
              <a:rPr lang="en-US">
                <a:solidFill>
                  <a:srgbClr val="FFFFCC"/>
                </a:solidFill>
                <a:latin typeface="Arial" charset="0"/>
                <a:ea typeface="ＭＳ Ｐゴシック" charset="0"/>
                <a:cs typeface="ＭＳ Ｐゴシック" charset="0"/>
              </a:rPr>
              <a:pPr fontAlgn="base">
                <a:spcBef>
                  <a:spcPct val="0"/>
                </a:spcBef>
                <a:spcAft>
                  <a:spcPct val="0"/>
                </a:spcAft>
                <a:defRPr/>
              </a:pPr>
              <a:t>‹#›</a:t>
            </a:fld>
            <a:endParaRPr lang="en-US">
              <a:solidFill>
                <a:srgbClr val="FFFF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78079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4" name="Footer Placeholder 3"/>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Slide Number Placeholder 4"/>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defRPr/>
            </a:pPr>
            <a:fld id="{52A924AA-4DA0-B84E-8EE0-1D65C7855239}" type="slidenum">
              <a:rPr lang="en-US">
                <a:solidFill>
                  <a:srgbClr val="FFFFCC"/>
                </a:solidFill>
                <a:latin typeface="Arial" charset="0"/>
                <a:ea typeface="ＭＳ Ｐゴシック" charset="0"/>
                <a:cs typeface="ＭＳ Ｐゴシック" charset="0"/>
              </a:rPr>
              <a:pPr fontAlgn="base">
                <a:spcBef>
                  <a:spcPct val="0"/>
                </a:spcBef>
                <a:spcAft>
                  <a:spcPct val="0"/>
                </a:spcAft>
                <a:defRPr/>
              </a:pPr>
              <a:t>‹#›</a:t>
            </a:fld>
            <a:endParaRPr lang="en-US">
              <a:solidFill>
                <a:srgbClr val="FFFF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662413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Footer Placeholder 5"/>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7" name="Slide Number Placeholder 6"/>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defRPr/>
            </a:pPr>
            <a:fld id="{13CE4D39-787D-5C46-8C38-18528F64949F}" type="slidenum">
              <a:rPr lang="en-US">
                <a:solidFill>
                  <a:srgbClr val="FFFFCC"/>
                </a:solidFill>
                <a:latin typeface="Arial" charset="0"/>
                <a:ea typeface="ＭＳ Ｐゴシック" charset="0"/>
                <a:cs typeface="ＭＳ Ｐゴシック" charset="0"/>
              </a:rPr>
              <a:pPr fontAlgn="base">
                <a:spcBef>
                  <a:spcPct val="0"/>
                </a:spcBef>
                <a:spcAft>
                  <a:spcPct val="0"/>
                </a:spcAft>
                <a:defRPr/>
              </a:pPr>
              <a:t>‹#›</a:t>
            </a:fld>
            <a:endParaRPr lang="en-US">
              <a:solidFill>
                <a:srgbClr val="FFFF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61263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defRPr/>
            </a:pPr>
            <a:fld id="{D219F792-EC04-4941-B22F-DBCA2502AC8B}" type="slidenum">
              <a:rPr lang="en-US">
                <a:solidFill>
                  <a:srgbClr val="FFFFCC"/>
                </a:solidFill>
                <a:latin typeface="Arial" charset="0"/>
                <a:ea typeface="ＭＳ Ｐゴシック" charset="0"/>
                <a:cs typeface="ＭＳ Ｐゴシック" charset="0"/>
              </a:rPr>
              <a:pPr fontAlgn="base">
                <a:spcBef>
                  <a:spcPct val="0"/>
                </a:spcBef>
                <a:spcAft>
                  <a:spcPct val="0"/>
                </a:spcAft>
                <a:defRPr/>
              </a:pPr>
              <a:t>‹#›</a:t>
            </a:fld>
            <a:endParaRPr lang="en-US">
              <a:solidFill>
                <a:srgbClr val="FFFF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46912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2057400"/>
            <a:ext cx="7772400" cy="4114800"/>
          </a:xfrm>
        </p:spPr>
        <p:txBody>
          <a:bodyPr/>
          <a:lstStyle/>
          <a:p>
            <a:pPr lvl="0"/>
            <a:endParaRPr lang="en-US" noProof="0" smtClean="0"/>
          </a:p>
        </p:txBody>
      </p:sp>
      <p:sp>
        <p:nvSpPr>
          <p:cNvPr id="4" name="Date Placeholder 3"/>
          <p:cNvSpPr>
            <a:spLocks noGrp="1"/>
          </p:cNvSpPr>
          <p:nvPr>
            <p:ph type="dt" sz="half" idx="10"/>
          </p:nvPr>
        </p:nvSpPr>
        <p:spPr>
          <a:xfrm>
            <a:off x="685800" y="6324600"/>
            <a:ext cx="19050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5" name="Footer Placeholder 4"/>
          <p:cNvSpPr>
            <a:spLocks noGrp="1"/>
          </p:cNvSpPr>
          <p:nvPr>
            <p:ph type="ftr" sz="quarter" idx="11"/>
          </p:nvPr>
        </p:nvSpPr>
        <p:spPr>
          <a:xfrm>
            <a:off x="3124200" y="6324600"/>
            <a:ext cx="2895600" cy="457200"/>
          </a:xfrm>
          <a:prstGeom prst="rect">
            <a:avLst/>
          </a:prstGeom>
        </p:spPr>
        <p:txBody>
          <a:bodyPr/>
          <a:lstStyle>
            <a:lvl1pPr eaLnBrk="1" fontAlgn="auto" hangingPunct="1">
              <a:spcBef>
                <a:spcPts val="0"/>
              </a:spcBef>
              <a:spcAft>
                <a:spcPts val="0"/>
              </a:spcAft>
              <a:defRPr>
                <a:latin typeface="Arial" pitchFamily="-112" charset="0"/>
                <a:ea typeface="+mn-ea"/>
                <a:cs typeface="+mn-cs"/>
              </a:defRPr>
            </a:lvl1pPr>
          </a:lstStyle>
          <a:p>
            <a:pPr>
              <a:defRPr/>
            </a:pPr>
            <a:endParaRPr lang="en-US">
              <a:solidFill>
                <a:srgbClr val="FFFFCC"/>
              </a:solidFill>
            </a:endParaRPr>
          </a:p>
        </p:txBody>
      </p:sp>
      <p:sp>
        <p:nvSpPr>
          <p:cNvPr id="6" name="Slide Number Placeholder 5"/>
          <p:cNvSpPr>
            <a:spLocks noGrp="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defRPr/>
            </a:pPr>
            <a:fld id="{80FB9D09-A241-C54E-845B-96FAF07E6664}" type="slidenum">
              <a:rPr lang="en-US">
                <a:solidFill>
                  <a:srgbClr val="FFFFCC"/>
                </a:solidFill>
                <a:latin typeface="Arial" charset="0"/>
                <a:ea typeface="ＭＳ Ｐゴシック" charset="0"/>
                <a:cs typeface="ＭＳ Ｐゴシック" charset="0"/>
              </a:rPr>
              <a:pPr fontAlgn="base">
                <a:spcBef>
                  <a:spcPct val="0"/>
                </a:spcBef>
                <a:spcAft>
                  <a:spcPct val="0"/>
                </a:spcAft>
                <a:defRPr/>
              </a:pPr>
              <a:t>‹#›</a:t>
            </a:fld>
            <a:endParaRPr lang="en-US">
              <a:solidFill>
                <a:srgbClr val="FFFF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18088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29"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30"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31"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pPr fontAlgn="base">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1032"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563858"/>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r" rtl="0" eaLnBrk="0" fontAlgn="base" hangingPunct="0">
        <a:spcBef>
          <a:spcPct val="0"/>
        </a:spcBef>
        <a:spcAft>
          <a:spcPct val="0"/>
        </a:spcAft>
        <a:defRPr sz="4400" i="1">
          <a:solidFill>
            <a:srgbClr val="FFFFFF"/>
          </a:solidFill>
          <a:latin typeface="Arial"/>
          <a:ea typeface="ＭＳ Ｐゴシック" pitchFamily="34" charset="-128"/>
          <a:cs typeface="Arial"/>
        </a:defRPr>
      </a:lvl1pPr>
      <a:lvl2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2pPr>
      <a:lvl3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3pPr>
      <a:lvl4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4pPr>
      <a:lvl5pPr algn="r" rtl="0" eaLnBrk="0" fontAlgn="base" hangingPunct="0">
        <a:spcBef>
          <a:spcPct val="0"/>
        </a:spcBef>
        <a:spcAft>
          <a:spcPct val="0"/>
        </a:spcAft>
        <a:defRPr sz="4400" i="1">
          <a:solidFill>
            <a:srgbClr val="FFFFFF"/>
          </a:solidFill>
          <a:latin typeface="Arial" charset="0"/>
          <a:ea typeface="ＭＳ Ｐゴシック" pitchFamily="34" charset="-128"/>
          <a:cs typeface="ＭＳ Ｐゴシック" pitchFamily="34" charset="-128"/>
        </a:defRPr>
      </a:lvl5pPr>
      <a:lvl6pPr marL="457200" algn="r" rtl="0" eaLnBrk="0" fontAlgn="base" hangingPunct="0">
        <a:spcBef>
          <a:spcPct val="0"/>
        </a:spcBef>
        <a:spcAft>
          <a:spcPct val="0"/>
        </a:spcAft>
        <a:defRPr sz="4400" i="1">
          <a:solidFill>
            <a:schemeClr val="tx2"/>
          </a:solidFill>
          <a:latin typeface="Times New Roman" pitchFamily="-112" charset="0"/>
        </a:defRPr>
      </a:lvl6pPr>
      <a:lvl7pPr marL="914400" algn="r" rtl="0" eaLnBrk="0" fontAlgn="base" hangingPunct="0">
        <a:spcBef>
          <a:spcPct val="0"/>
        </a:spcBef>
        <a:spcAft>
          <a:spcPct val="0"/>
        </a:spcAft>
        <a:defRPr sz="4400" i="1">
          <a:solidFill>
            <a:schemeClr val="tx2"/>
          </a:solidFill>
          <a:latin typeface="Times New Roman" pitchFamily="-112" charset="0"/>
        </a:defRPr>
      </a:lvl7pPr>
      <a:lvl8pPr marL="1371600" algn="r" rtl="0" eaLnBrk="0" fontAlgn="base" hangingPunct="0">
        <a:spcBef>
          <a:spcPct val="0"/>
        </a:spcBef>
        <a:spcAft>
          <a:spcPct val="0"/>
        </a:spcAft>
        <a:defRPr sz="4400" i="1">
          <a:solidFill>
            <a:schemeClr val="tx2"/>
          </a:solidFill>
          <a:latin typeface="Times New Roman" pitchFamily="-112" charset="0"/>
        </a:defRPr>
      </a:lvl8pPr>
      <a:lvl9pPr marL="1828800" algn="r" rtl="0" eaLnBrk="0" fontAlgn="base" hangingPunct="0">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1.xml"/><Relationship Id="rId3"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9.xml"/><Relationship Id="rId3" Type="http://schemas.openxmlformats.org/officeDocument/2006/relationships/image" Target="../media/image5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6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2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2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44.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5222422" cy="6092826"/>
          </a:xfrm>
          <a:prstGeom prst="rect">
            <a:avLst/>
          </a:prstGeom>
        </p:spPr>
      </p:pic>
      <p:sp>
        <p:nvSpPr>
          <p:cNvPr id="8" name="Rectangle 2"/>
          <p:cNvSpPr txBox="1">
            <a:spLocks noChangeArrowheads="1"/>
          </p:cNvSpPr>
          <p:nvPr/>
        </p:nvSpPr>
        <p:spPr bwMode="auto">
          <a:xfrm>
            <a:off x="-23813" y="2519370"/>
            <a:ext cx="8294651"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Matthew 5:31-32</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61953" y="1319950"/>
            <a:ext cx="8348279" cy="1266818"/>
          </a:xfrm>
          <a:noFill/>
          <a:ln>
            <a:noFill/>
          </a:ln>
          <a:effectLst>
            <a:outerShdw blurRad="63500" dist="35921" dir="2700000" algn="ctr" rotWithShape="0">
              <a:schemeClr val="tx2">
                <a:alpha val="74998"/>
              </a:schemeClr>
            </a:outerShdw>
          </a:effectLst>
          <a:extLst/>
        </p:spPr>
        <p:txBody>
          <a:bodyPr anchor="ctr"/>
          <a:lstStyle/>
          <a:p>
            <a:r>
              <a:rPr lang="en-US" sz="5400" b="1" kern="1200" dirty="0">
                <a:solidFill>
                  <a:srgbClr val="FFFFFF"/>
                </a:solidFill>
                <a:effectLst>
                  <a:glow rad="127000">
                    <a:srgbClr val="000000"/>
                  </a:glow>
                </a:effectLst>
                <a:latin typeface="Arial" charset="0"/>
                <a:ea typeface="ＭＳ Ｐゴシック" charset="0"/>
                <a:cs typeface="ＭＳ Ｐゴシック" charset="0"/>
              </a:rPr>
              <a:t>When You Say </a:t>
            </a:r>
            <a:r>
              <a:rPr lang="ru-RU" sz="5400" b="1" kern="1200" dirty="0" smtClean="0">
                <a:solidFill>
                  <a:srgbClr val="FFFFFF"/>
                </a:solidFill>
                <a:effectLst>
                  <a:glow rad="127000">
                    <a:srgbClr val="000000"/>
                  </a:glow>
                </a:effectLst>
                <a:latin typeface="Arial" charset="0"/>
                <a:ea typeface="ＭＳ Ｐゴシック" charset="0"/>
                <a:cs typeface="ＭＳ Ｐゴシック" charset="0"/>
              </a:rPr>
              <a:t>"</a:t>
            </a:r>
            <a:r>
              <a:rPr lang="en-US" sz="5400" b="1" kern="1200" dirty="0" smtClean="0">
                <a:solidFill>
                  <a:srgbClr val="FFFFFF"/>
                </a:solidFill>
                <a:effectLst>
                  <a:glow rad="127000">
                    <a:srgbClr val="000000"/>
                  </a:glow>
                </a:effectLst>
                <a:latin typeface="Arial" charset="0"/>
                <a:ea typeface="ＭＳ Ｐゴシック" charset="0"/>
                <a:cs typeface="ＭＳ Ｐゴシック" charset="0"/>
              </a:rPr>
              <a:t>I Don</a:t>
            </a:r>
            <a:r>
              <a:rPr lang="uk-UA" sz="5400" b="1" kern="1200" dirty="0" smtClean="0">
                <a:solidFill>
                  <a:srgbClr val="FFFFFF"/>
                </a:solidFill>
                <a:effectLst>
                  <a:glow rad="127000">
                    <a:srgbClr val="000000"/>
                  </a:glow>
                </a:effectLst>
                <a:latin typeface="Arial" charset="0"/>
                <a:ea typeface="ＭＳ Ｐゴシック" charset="0"/>
                <a:cs typeface="ＭＳ Ｐゴシック" charset="0"/>
              </a:rPr>
              <a:t>'</a:t>
            </a:r>
            <a:r>
              <a:rPr lang="en-US" sz="5400" b="1" kern="1200" dirty="0" smtClean="0">
                <a:solidFill>
                  <a:srgbClr val="FFFFFF"/>
                </a:solidFill>
                <a:effectLst>
                  <a:glow rad="127000">
                    <a:srgbClr val="000000"/>
                  </a:glow>
                </a:effectLst>
                <a:latin typeface="Arial" charset="0"/>
                <a:ea typeface="ＭＳ Ｐゴシック" charset="0"/>
                <a:cs typeface="ＭＳ Ｐゴシック" charset="0"/>
              </a:rPr>
              <a:t>t</a:t>
            </a:r>
            <a:r>
              <a:rPr lang="ru-RU" sz="5400" b="1" kern="1200" dirty="0" smtClean="0">
                <a:solidFill>
                  <a:srgbClr val="FFFFFF"/>
                </a:solidFill>
                <a:effectLst>
                  <a:glow rad="127000">
                    <a:srgbClr val="000000"/>
                  </a:glow>
                </a:effectLst>
                <a:latin typeface="Arial" charset="0"/>
                <a:ea typeface="ＭＳ Ｐゴシック" charset="0"/>
                <a:cs typeface="ＭＳ Ｐゴシック" charset="0"/>
              </a:rPr>
              <a:t>"</a:t>
            </a:r>
            <a:endParaRPr lang="en-US" sz="5400" b="1" kern="1200"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517506"/>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What Do Most People Do on a Date? </a:t>
            </a:r>
          </a:p>
        </p:txBody>
      </p:sp>
      <p:pic>
        <p:nvPicPr>
          <p:cNvPr id="3" name="Picture 2"/>
          <p:cNvPicPr>
            <a:picLocks noChangeAspect="1"/>
          </p:cNvPicPr>
          <p:nvPr/>
        </p:nvPicPr>
        <p:blipFill>
          <a:blip r:embed="rId3"/>
          <a:stretch>
            <a:fillRect/>
          </a:stretch>
        </p:blipFill>
        <p:spPr>
          <a:xfrm>
            <a:off x="463081" y="1524000"/>
            <a:ext cx="8001000" cy="5334000"/>
          </a:xfrm>
          <a:prstGeom prst="rect">
            <a:avLst/>
          </a:prstGeom>
        </p:spPr>
      </p:pic>
    </p:spTree>
    <p:extLst>
      <p:ext uri="{BB962C8B-B14F-4D97-AF65-F5344CB8AC3E}">
        <p14:creationId xmlns:p14="http://schemas.microsoft.com/office/powerpoint/2010/main" val="2660162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3999" cy="1997092"/>
          </a:xfrm>
          <a:effectLst/>
          <a:extLst/>
        </p:spPr>
        <p:txBody>
          <a:bodyPr anchor="t"/>
          <a:lstStyle/>
          <a:p>
            <a:pPr>
              <a:defRPr/>
            </a:pPr>
            <a:r>
              <a:rPr lang="ru-RU" sz="3200" b="1" dirty="0" smtClean="0">
                <a:solidFill>
                  <a:schemeClr val="tx2"/>
                </a:solidFill>
                <a:effectLst>
                  <a:glow rad="127000">
                    <a:schemeClr val="bg1"/>
                  </a:glow>
                </a:effectLst>
                <a:latin typeface="Arial" charset="0"/>
                <a:ea typeface="ＭＳ Ｐゴシック" charset="0"/>
                <a:cs typeface="ＭＳ Ｐゴシック" charset="0"/>
              </a:rPr>
              <a:t>"</a:t>
            </a:r>
            <a:r>
              <a:rPr lang="en-US" sz="3200" b="1" dirty="0" smtClean="0">
                <a:solidFill>
                  <a:schemeClr val="tx2"/>
                </a:solidFill>
                <a:effectLst>
                  <a:glow rad="127000">
                    <a:schemeClr val="bg1"/>
                  </a:glow>
                </a:effectLst>
                <a:latin typeface="Arial" charset="0"/>
                <a:ea typeface="ＭＳ Ｐゴシック" charset="0"/>
                <a:cs typeface="ＭＳ Ｐゴシック" charset="0"/>
              </a:rPr>
              <a:t>Dates </a:t>
            </a:r>
            <a:r>
              <a:rPr lang="en-US" sz="3200" b="1" dirty="0">
                <a:solidFill>
                  <a:schemeClr val="tx2"/>
                </a:solidFill>
                <a:effectLst>
                  <a:glow rad="127000">
                    <a:schemeClr val="bg1"/>
                  </a:glow>
                </a:effectLst>
                <a:latin typeface="Arial" charset="0"/>
                <a:ea typeface="ＭＳ Ｐゴシック" charset="0"/>
                <a:cs typeface="ＭＳ Ｐゴシック" charset="0"/>
              </a:rPr>
              <a:t>are for having fun, and people should use them to get to know each other. Even boys have something to say if you listen long enough</a:t>
            </a:r>
            <a:r>
              <a:rPr lang="en-US" sz="3200" b="1" dirty="0" smtClean="0">
                <a:solidFill>
                  <a:schemeClr val="tx2"/>
                </a:solidFill>
                <a:effectLst>
                  <a:glow rad="127000">
                    <a:schemeClr val="bg1"/>
                  </a:glow>
                </a:effectLst>
                <a:latin typeface="Arial" charset="0"/>
                <a:ea typeface="ＭＳ Ｐゴシック" charset="0"/>
                <a:cs typeface="ＭＳ Ｐゴシック" charset="0"/>
              </a:rPr>
              <a:t>.</a:t>
            </a:r>
            <a:r>
              <a:rPr lang="ru-RU" sz="3200" b="1" dirty="0" smtClean="0">
                <a:solidFill>
                  <a:schemeClr val="tx2"/>
                </a:solidFill>
                <a:effectLst>
                  <a:glow rad="127000">
                    <a:schemeClr val="bg1"/>
                  </a:glow>
                </a:effectLst>
                <a:latin typeface="Arial" charset="0"/>
                <a:ea typeface="ＭＳ Ｐゴシック" charset="0"/>
                <a:cs typeface="ＭＳ Ｐゴシック" charset="0"/>
              </a:rPr>
              <a:t>"</a:t>
            </a:r>
            <a:r>
              <a:rPr lang="en-US" sz="3200" b="1" dirty="0" smtClean="0">
                <a:solidFill>
                  <a:schemeClr val="tx2"/>
                </a:solidFill>
                <a:effectLst>
                  <a:glow rad="127000">
                    <a:schemeClr val="bg1"/>
                  </a:glow>
                </a:effectLst>
                <a:latin typeface="Arial" charset="0"/>
                <a:ea typeface="ＭＳ Ｐゴシック" charset="0"/>
                <a:cs typeface="ＭＳ Ｐゴシック" charset="0"/>
              </a:rPr>
              <a:t> </a:t>
            </a:r>
            <a:r>
              <a:rPr lang="en-US" sz="3200" b="1" dirty="0">
                <a:solidFill>
                  <a:schemeClr val="tx2"/>
                </a:solidFill>
                <a:effectLst>
                  <a:glow rad="127000">
                    <a:schemeClr val="bg1"/>
                  </a:glow>
                </a:effectLst>
                <a:latin typeface="Arial" charset="0"/>
                <a:ea typeface="ＭＳ Ｐゴシック" charset="0"/>
                <a:cs typeface="ＭＳ Ｐゴシック" charset="0"/>
              </a:rPr>
              <a:t>Lynnette, age 8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97092"/>
            <a:ext cx="9144000" cy="5155210"/>
          </a:xfrm>
          <a:prstGeom prst="rect">
            <a:avLst/>
          </a:prstGeom>
        </p:spPr>
      </p:pic>
    </p:spTree>
    <p:extLst>
      <p:ext uri="{BB962C8B-B14F-4D97-AF65-F5344CB8AC3E}">
        <p14:creationId xmlns:p14="http://schemas.microsoft.com/office/powerpoint/2010/main" val="13300990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8758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119931" y="381000"/>
            <a:ext cx="5024068" cy="6087580"/>
          </a:xfrm>
          <a:effectLst/>
          <a:extLst/>
        </p:spPr>
        <p:txBody>
          <a:bodyPr anchor="t"/>
          <a:lstStyle/>
          <a:p>
            <a:pPr>
              <a:defRPr/>
            </a:pPr>
            <a:r>
              <a:rPr lang="ru-RU" b="1" dirty="0" smtClean="0">
                <a:solidFill>
                  <a:schemeClr val="tx2"/>
                </a:solidFill>
                <a:effectLst>
                  <a:glow rad="127000">
                    <a:schemeClr val="bg1"/>
                  </a:glow>
                </a:effectLst>
                <a:latin typeface="Arial" charset="0"/>
                <a:ea typeface="ＭＳ Ｐゴシック" charset="0"/>
                <a:cs typeface="ＭＳ Ｐゴシック" charset="0"/>
              </a:rPr>
              <a:t>"</a:t>
            </a:r>
            <a:r>
              <a:rPr lang="en-US" b="1" dirty="0" smtClean="0">
                <a:solidFill>
                  <a:schemeClr val="tx2"/>
                </a:solidFill>
                <a:effectLst>
                  <a:glow rad="127000">
                    <a:schemeClr val="bg1"/>
                  </a:glow>
                </a:effectLst>
                <a:latin typeface="Arial" charset="0"/>
                <a:ea typeface="ＭＳ Ｐゴシック" charset="0"/>
                <a:cs typeface="ＭＳ Ｐゴシック" charset="0"/>
              </a:rPr>
              <a:t>On </a:t>
            </a:r>
            <a:r>
              <a:rPr lang="en-US" b="1" dirty="0">
                <a:solidFill>
                  <a:schemeClr val="tx2"/>
                </a:solidFill>
                <a:effectLst>
                  <a:glow rad="127000">
                    <a:schemeClr val="bg1"/>
                  </a:glow>
                </a:effectLst>
                <a:latin typeface="Arial" charset="0"/>
                <a:ea typeface="ＭＳ Ｐゴシック" charset="0"/>
                <a:cs typeface="ＭＳ Ｐゴシック" charset="0"/>
              </a:rPr>
              <a:t>the first date, they just tell each other lies, and that usually gets them interested enough to go for a second date</a:t>
            </a:r>
            <a:r>
              <a:rPr lang="en-US" b="1" dirty="0" smtClean="0">
                <a:solidFill>
                  <a:schemeClr val="tx2"/>
                </a:solidFill>
                <a:effectLst>
                  <a:glow rad="127000">
                    <a:schemeClr val="bg1"/>
                  </a:glow>
                </a:effectLst>
                <a:latin typeface="Arial" charset="0"/>
                <a:ea typeface="ＭＳ Ｐゴシック" charset="0"/>
                <a:cs typeface="ＭＳ Ｐゴシック" charset="0"/>
              </a:rPr>
              <a:t>.</a:t>
            </a:r>
            <a:r>
              <a:rPr lang="ru-RU" b="1" dirty="0" smtClean="0">
                <a:solidFill>
                  <a:schemeClr val="tx2"/>
                </a:solidFill>
                <a:effectLst>
                  <a:glow rad="127000">
                    <a:schemeClr val="bg1"/>
                  </a:glow>
                </a:effectLst>
                <a:latin typeface="Arial" charset="0"/>
                <a:ea typeface="ＭＳ Ｐゴシック" charset="0"/>
                <a:cs typeface="ＭＳ Ｐゴシック" charset="0"/>
              </a:rPr>
              <a:t>"</a:t>
            </a:r>
            <a:r>
              <a:rPr lang="en-US" b="1" dirty="0" smtClean="0">
                <a:solidFill>
                  <a:schemeClr val="tx2"/>
                </a:solidFill>
                <a:effectLst>
                  <a:glow rad="127000">
                    <a:schemeClr val="bg1"/>
                  </a:glow>
                </a:effectLst>
                <a:latin typeface="Arial" charset="0"/>
                <a:ea typeface="ＭＳ Ｐゴシック" charset="0"/>
                <a:cs typeface="ＭＳ Ｐゴシック" charset="0"/>
              </a:rPr>
              <a:t>  </a:t>
            </a:r>
            <a:r>
              <a:rPr lang="en-US" b="1" dirty="0">
                <a:solidFill>
                  <a:schemeClr val="tx2"/>
                </a:solidFill>
                <a:effectLst>
                  <a:glow rad="127000">
                    <a:schemeClr val="bg1"/>
                  </a:glow>
                </a:effectLst>
                <a:latin typeface="Arial" charset="0"/>
                <a:ea typeface="ＭＳ Ｐゴシック" charset="0"/>
                <a:cs typeface="ＭＳ Ｐゴシック" charset="0"/>
              </a:rPr>
              <a:t>Martin, age 10</a:t>
            </a:r>
          </a:p>
        </p:txBody>
      </p:sp>
    </p:spTree>
    <p:extLst>
      <p:ext uri="{BB962C8B-B14F-4D97-AF65-F5344CB8AC3E}">
        <p14:creationId xmlns:p14="http://schemas.microsoft.com/office/powerpoint/2010/main" val="35935071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091896" y="3599759"/>
            <a:ext cx="7239000" cy="3009900"/>
          </a:xfrm>
          <a:prstGeom prst="rect">
            <a:avLst/>
          </a:prstGeom>
        </p:spPr>
      </p:pic>
      <p:pic>
        <p:nvPicPr>
          <p:cNvPr id="6" name="Picture 5"/>
          <p:cNvPicPr>
            <a:picLocks noChangeAspect="1"/>
          </p:cNvPicPr>
          <p:nvPr/>
        </p:nvPicPr>
        <p:blipFill>
          <a:blip r:embed="rId4"/>
          <a:stretch>
            <a:fillRect/>
          </a:stretch>
        </p:blipFill>
        <p:spPr>
          <a:xfrm>
            <a:off x="172116" y="1580459"/>
            <a:ext cx="3644900" cy="5029200"/>
          </a:xfrm>
          <a:prstGeom prst="rect">
            <a:avLst/>
          </a:prstGeom>
        </p:spPr>
      </p:pic>
      <p:sp>
        <p:nvSpPr>
          <p:cNvPr id="900098" name="Rectangle 2"/>
          <p:cNvSpPr>
            <a:spLocks noGrp="1" noChangeArrowheads="1"/>
          </p:cNvSpPr>
          <p:nvPr>
            <p:ph type="ctrTitle"/>
          </p:nvPr>
        </p:nvSpPr>
        <p:spPr>
          <a:xfrm>
            <a:off x="3817015" y="0"/>
            <a:ext cx="5395793" cy="3599759"/>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The Great Debate: Is It Better to Be Single or Married? </a:t>
            </a:r>
          </a:p>
        </p:txBody>
      </p:sp>
    </p:spTree>
    <p:extLst>
      <p:ext uri="{BB962C8B-B14F-4D97-AF65-F5344CB8AC3E}">
        <p14:creationId xmlns:p14="http://schemas.microsoft.com/office/powerpoint/2010/main" val="17594160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716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4507142" cy="6460981"/>
          </a:xfrm>
          <a:effectLst/>
          <a:extLst/>
        </p:spPr>
        <p:txBody>
          <a:bodyPr anchor="ctr"/>
          <a:lstStyle/>
          <a:p>
            <a:pPr>
              <a:defRPr/>
            </a:pPr>
            <a:r>
              <a:rPr lang="ru-RU" sz="4000" b="1" dirty="0" smtClean="0">
                <a:solidFill>
                  <a:schemeClr val="tx1"/>
                </a:solidFill>
              </a:rPr>
              <a:t>"</a:t>
            </a:r>
            <a:r>
              <a:rPr lang="en-US" sz="4000" b="1" dirty="0" smtClean="0">
                <a:solidFill>
                  <a:schemeClr val="tx1"/>
                </a:solidFill>
              </a:rPr>
              <a:t>It</a:t>
            </a:r>
            <a:r>
              <a:rPr lang="uk-UA" sz="4000" b="1" dirty="0" smtClean="0">
                <a:solidFill>
                  <a:schemeClr val="tx1"/>
                </a:solidFill>
              </a:rPr>
              <a:t>'</a:t>
            </a:r>
            <a:r>
              <a:rPr lang="en-US" sz="4000" b="1" dirty="0" smtClean="0">
                <a:solidFill>
                  <a:schemeClr val="tx1"/>
                </a:solidFill>
              </a:rPr>
              <a:t>s </a:t>
            </a:r>
            <a:r>
              <a:rPr lang="en-US" sz="4000" b="1" dirty="0">
                <a:solidFill>
                  <a:schemeClr val="tx1"/>
                </a:solidFill>
              </a:rPr>
              <a:t>better for girls to be single but not for boys</a:t>
            </a:r>
            <a:r>
              <a:rPr lang="en-US" sz="4000" b="1" dirty="0" smtClean="0">
                <a:solidFill>
                  <a:schemeClr val="tx1"/>
                </a:solidFill>
              </a:rPr>
              <a:t>. </a:t>
            </a:r>
            <a:r>
              <a:rPr lang="en-US" sz="4000" b="1" dirty="0">
                <a:solidFill>
                  <a:schemeClr val="tx1"/>
                </a:solidFill>
              </a:rPr>
              <a:t>Boys need somebody to clean up after them</a:t>
            </a:r>
            <a:r>
              <a:rPr lang="en-US" sz="4000" b="1" dirty="0" smtClean="0">
                <a:solidFill>
                  <a:schemeClr val="tx1"/>
                </a:solidFill>
              </a:rPr>
              <a:t>!</a:t>
            </a:r>
            <a:r>
              <a:rPr lang="ru-RU" sz="4000" b="1" dirty="0" smtClean="0">
                <a:solidFill>
                  <a:schemeClr val="tx1"/>
                </a:solidFill>
              </a:rPr>
              <a:t>"</a:t>
            </a:r>
            <a:r>
              <a:rPr lang="en-US" sz="4000" b="1" dirty="0" smtClean="0">
                <a:solidFill>
                  <a:schemeClr val="tx1"/>
                </a:solidFill>
              </a:rPr>
              <a:t>  </a:t>
            </a:r>
            <a:r>
              <a:rPr lang="en-US" sz="4000" b="1" dirty="0">
                <a:solidFill>
                  <a:schemeClr val="tx1"/>
                </a:solidFill>
              </a:rPr>
              <a:t>Anita, age 9</a:t>
            </a:r>
            <a:r>
              <a:rPr lang="en-SG" sz="4000" b="1" dirty="0">
                <a:solidFill>
                  <a:schemeClr val="tx1"/>
                </a:solidFill>
              </a:rPr>
              <a:t> </a:t>
            </a:r>
            <a:r>
              <a:rPr lang="en-SG" sz="4000" b="1" dirty="0" smtClean="0">
                <a:solidFill>
                  <a:schemeClr val="tx1"/>
                </a:solidFill>
              </a:rPr>
              <a:t> </a:t>
            </a:r>
            <a:endParaRPr lang="en-US" sz="40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03075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49793"/>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Do you personally defend marriage</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9864719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000" y="0"/>
            <a:ext cx="8890000" cy="68453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As marriage goes</a:t>
            </a:r>
            <a:r>
              <a:rPr lang="is-I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00955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72065"/>
            <a:ext cx="9127723" cy="60788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865571"/>
          </a:xfrm>
          <a:effectLst>
            <a:outerShdw blurRad="63500" dist="35921" dir="2700000" algn="ctr" rotWithShape="0">
              <a:schemeClr val="tx2">
                <a:alpha val="74998"/>
              </a:schemeClr>
            </a:outerShdw>
          </a:effectLst>
          <a:extLst/>
        </p:spPr>
        <p:txBody>
          <a:bodyPr anchor="ctr"/>
          <a:lstStyle/>
          <a:p>
            <a:pPr>
              <a:defRPr/>
            </a:pPr>
            <a:r>
              <a:rPr lang="is-IS" sz="4800" b="1" dirty="0" smtClean="0">
                <a:effectLst>
                  <a:glow rad="127000">
                    <a:schemeClr val="tx1"/>
                  </a:glow>
                </a:effectLst>
                <a:latin typeface="Arial" charset="0"/>
                <a:ea typeface="ＭＳ Ｐゴシック" charset="0"/>
                <a:cs typeface="ＭＳ Ｐゴシック" charset="0"/>
              </a:rPr>
              <a:t>…so goes the family...</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47892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68300"/>
            <a:ext cx="9144000" cy="610362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76588" y="6494"/>
            <a:ext cx="4467412" cy="6851506"/>
          </a:xfrm>
          <a:solidFill>
            <a:schemeClr val="tx1"/>
          </a:solidFill>
          <a:effectLst>
            <a:outerShdw blurRad="63500" dist="35921" dir="2700000" algn="ctr" rotWithShape="0">
              <a:schemeClr val="tx2">
                <a:alpha val="74998"/>
              </a:schemeClr>
            </a:outerShdw>
          </a:effectLst>
          <a:extLst/>
        </p:spPr>
        <p:txBody>
          <a:bodyPr anchor="ctr"/>
          <a:lstStyle/>
          <a:p>
            <a:pPr algn="l">
              <a:defRPr/>
            </a:pPr>
            <a:r>
              <a:rPr lang="en-US" sz="6600" b="1" dirty="0" smtClean="0">
                <a:effectLst>
                  <a:glow rad="127000">
                    <a:schemeClr val="tx1"/>
                  </a:glow>
                </a:effectLst>
                <a:latin typeface="Arial" charset="0"/>
                <a:ea typeface="ＭＳ Ｐゴシック" charset="0"/>
                <a:cs typeface="ＭＳ Ｐゴシック" charset="0"/>
              </a:rPr>
              <a:t>Her scars are on the inside</a:t>
            </a:r>
            <a:r>
              <a:rPr lang="is-IS" sz="6600" b="1" dirty="0" smtClean="0">
                <a:effectLst>
                  <a:glow rad="127000">
                    <a:schemeClr val="tx1"/>
                  </a:glow>
                </a:effectLst>
                <a:latin typeface="Arial" charset="0"/>
                <a:ea typeface="ＭＳ Ｐゴシック" charset="0"/>
                <a:cs typeface="ＭＳ Ｐゴシック" charset="0"/>
              </a:rPr>
              <a:t>…</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53447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5"/>
            <a:ext cx="9144000" cy="854996"/>
          </a:xfrm>
          <a:effectLst>
            <a:outerShdw blurRad="63500" dist="35921" dir="2700000" algn="ctr" rotWithShape="0">
              <a:schemeClr val="tx2">
                <a:alpha val="74998"/>
              </a:schemeClr>
            </a:outerShdw>
          </a:effectLst>
          <a:extLst/>
        </p:spPr>
        <p:txBody>
          <a:bodyPr anchor="ctr"/>
          <a:lstStyle/>
          <a:p>
            <a:pPr>
              <a:defRPr/>
            </a:pPr>
            <a:r>
              <a:rPr lang="is-IS" sz="4800" b="1" dirty="0" smtClean="0">
                <a:effectLst>
                  <a:glow rad="127000">
                    <a:schemeClr val="tx1"/>
                  </a:glow>
                </a:effectLst>
                <a:latin typeface="Arial" charset="0"/>
                <a:ea typeface="ＭＳ Ｐゴシック" charset="0"/>
                <a:cs typeface="ＭＳ Ｐゴシック" charset="0"/>
              </a:rPr>
              <a:t>…as the family goes...</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861490"/>
            <a:ext cx="9144000" cy="5996510"/>
          </a:xfrm>
          <a:prstGeom prst="rect">
            <a:avLst/>
          </a:prstGeom>
        </p:spPr>
      </p:pic>
    </p:spTree>
    <p:extLst>
      <p:ext uri="{BB962C8B-B14F-4D97-AF65-F5344CB8AC3E}">
        <p14:creationId xmlns:p14="http://schemas.microsoft.com/office/powerpoint/2010/main" val="32227130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Black on White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158" y="-1"/>
            <a:ext cx="9283748" cy="7053069"/>
          </a:xfrm>
          <a:prstGeom prst="rect">
            <a:avLst/>
          </a:prstGeom>
        </p:spPr>
      </p:pic>
    </p:spTree>
    <p:extLst>
      <p:ext uri="{BB962C8B-B14F-4D97-AF65-F5344CB8AC3E}">
        <p14:creationId xmlns:p14="http://schemas.microsoft.com/office/powerpoint/2010/main" val="37006368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is-IS" sz="4800" b="1" dirty="0" smtClean="0">
                <a:effectLst>
                  <a:glow rad="127000">
                    <a:schemeClr val="tx1"/>
                  </a:glow>
                </a:effectLst>
                <a:latin typeface="Arial" charset="0"/>
                <a:ea typeface="ＭＳ Ｐゴシック" charset="0"/>
                <a:cs typeface="ＭＳ Ｐゴシック" charset="0"/>
              </a:rPr>
              <a:t>…so goes the entire world.</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533400" y="1717675"/>
            <a:ext cx="8019898" cy="4673600"/>
          </a:xfrm>
          <a:prstGeom prst="rect">
            <a:avLst/>
          </a:prstGeom>
        </p:spPr>
      </p:pic>
    </p:spTree>
    <p:extLst>
      <p:ext uri="{BB962C8B-B14F-4D97-AF65-F5344CB8AC3E}">
        <p14:creationId xmlns:p14="http://schemas.microsoft.com/office/powerpoint/2010/main" val="39420150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61372" y="6494"/>
            <a:ext cx="4582627" cy="6851506"/>
          </a:xfrm>
          <a:effectLst>
            <a:outerShdw blurRad="63500" dist="35921" dir="2700000" algn="ctr" rotWithShape="0">
              <a:schemeClr val="tx2">
                <a:alpha val="74998"/>
              </a:schemeClr>
            </a:outerShdw>
          </a:effectLst>
          <a:extLst/>
        </p:spPr>
        <p:txBody>
          <a:bodyPr anchor="ctr"/>
          <a:lstStyle/>
          <a:p>
            <a:pPr>
              <a:defRPr/>
            </a:pPr>
            <a:r>
              <a:rPr lang="en-US" sz="4000" b="1" dirty="0" smtClean="0">
                <a:effectLst>
                  <a:glow rad="127000">
                    <a:schemeClr val="tx1"/>
                  </a:glow>
                </a:effectLst>
                <a:latin typeface="Arial" charset="0"/>
                <a:ea typeface="ＭＳ Ｐゴシック" charset="0"/>
                <a:cs typeface="ＭＳ Ｐゴシック" charset="0"/>
              </a:rPr>
              <a:t>Jesus, though single, saw the priority of marriage</a:t>
            </a:r>
            <a:endParaRPr lang="en-US" sz="40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2327" y="1121343"/>
            <a:ext cx="4329046" cy="5067300"/>
          </a:xfrm>
          <a:prstGeom prst="rect">
            <a:avLst/>
          </a:prstGeom>
        </p:spPr>
      </p:pic>
    </p:spTree>
    <p:extLst>
      <p:ext uri="{BB962C8B-B14F-4D97-AF65-F5344CB8AC3E}">
        <p14:creationId xmlns:p14="http://schemas.microsoft.com/office/powerpoint/2010/main" val="11396424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Jesus confronted the Pharisees</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15540"/>
            <a:ext cx="9213690" cy="6142460"/>
          </a:xfrm>
          <a:prstGeom prst="rect">
            <a:avLst/>
          </a:prstGeom>
        </p:spPr>
      </p:pic>
    </p:spTree>
    <p:extLst>
      <p:ext uri="{BB962C8B-B14F-4D97-AF65-F5344CB8AC3E}">
        <p14:creationId xmlns:p14="http://schemas.microsoft.com/office/powerpoint/2010/main" val="21153668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755673"/>
          </a:xfrm>
          <a:effectLst/>
          <a:extLst/>
        </p:spPr>
        <p:txBody>
          <a:bodyPr anchor="t"/>
          <a:lstStyle/>
          <a:p>
            <a:pPr>
              <a:defRPr/>
            </a:pPr>
            <a:r>
              <a:rPr lang="en-US" sz="4000" b="1" dirty="0" smtClean="0">
                <a:effectLst>
                  <a:glow rad="127000">
                    <a:schemeClr val="tx1"/>
                  </a:glow>
                </a:effectLst>
                <a:latin typeface="Arial" charset="0"/>
                <a:ea typeface="ＭＳ Ｐゴシック" charset="0"/>
                <a:cs typeface="ＭＳ Ｐゴシック" charset="0"/>
              </a:rPr>
              <a:t>Back to Basics (Matt. 5:21-48)</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 y="923701"/>
            <a:ext cx="2270366" cy="5934299"/>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You </a:t>
            </a:r>
            <a:r>
              <a:rPr lang="en-US" sz="4000" b="1" dirty="0">
                <a:effectLst>
                  <a:glow rad="127000">
                    <a:schemeClr val="tx1"/>
                  </a:glow>
                </a:effectLst>
                <a:latin typeface="Arial" charset="0"/>
                <a:ea typeface="ＭＳ Ｐゴシック" charset="0"/>
                <a:cs typeface="ＭＳ Ｐゴシック" charset="0"/>
              </a:rPr>
              <a:t>have heard that it was </a:t>
            </a:r>
            <a:r>
              <a:rPr lang="en-US" sz="4000" b="1" dirty="0" smtClean="0">
                <a:effectLst>
                  <a:glow rad="127000">
                    <a:schemeClr val="tx1"/>
                  </a:glow>
                </a:effectLst>
                <a:latin typeface="Arial" charset="0"/>
                <a:ea typeface="ＭＳ Ｐゴシック" charset="0"/>
                <a:cs typeface="ＭＳ Ｐゴシック" charset="0"/>
              </a:rPr>
              <a:t>said</a:t>
            </a:r>
            <a:r>
              <a:rPr lang="is-I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984264" y="923701"/>
            <a:ext cx="2159735" cy="5934299"/>
          </a:xfrm>
          <a:prstGeom prst="rect">
            <a:avLst/>
          </a:prstGeom>
          <a:solidFill>
            <a:srgbClr val="008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But </a:t>
            </a:r>
            <a:r>
              <a:rPr lang="en-US" sz="4000" b="1" dirty="0">
                <a:effectLst>
                  <a:glow rad="127000">
                    <a:schemeClr val="tx1"/>
                  </a:glow>
                </a:effectLst>
                <a:latin typeface="Arial" charset="0"/>
                <a:ea typeface="ＭＳ Ｐゴシック" charset="0"/>
                <a:cs typeface="ＭＳ Ｐゴシック" charset="0"/>
              </a:rPr>
              <a:t>I tell </a:t>
            </a:r>
            <a:r>
              <a:rPr lang="en-US" sz="4000" b="1" dirty="0" smtClean="0">
                <a:effectLst>
                  <a:glow rad="127000">
                    <a:schemeClr val="tx1"/>
                  </a:glow>
                </a:effectLst>
                <a:latin typeface="Arial" charset="0"/>
                <a:ea typeface="ＭＳ Ｐゴシック" charset="0"/>
                <a:cs typeface="ＭＳ Ｐゴシック" charset="0"/>
              </a:rPr>
              <a:t>you</a:t>
            </a:r>
            <a:r>
              <a:rPr lang="is-I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2270367" y="824925"/>
            <a:ext cx="4713897" cy="9195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u="sng" dirty="0" smtClean="0">
                <a:effectLst>
                  <a:glow rad="127000">
                    <a:schemeClr val="tx1"/>
                  </a:glow>
                </a:effectLst>
                <a:latin typeface="Arial" charset="0"/>
                <a:ea typeface="ＭＳ Ｐゴシック" charset="0"/>
                <a:cs typeface="ＭＳ Ｐゴシック" charset="0"/>
              </a:rPr>
              <a:t>6 Issues:</a:t>
            </a:r>
            <a:endParaRPr lang="en-US" sz="4000" b="1" u="sng"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270367" y="1531348"/>
            <a:ext cx="4713897" cy="38144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127000">
                    <a:schemeClr val="tx1"/>
                  </a:glow>
                </a:effectLst>
                <a:latin typeface="Arial" charset="0"/>
                <a:ea typeface="ＭＳ Ｐゴシック" charset="0"/>
                <a:cs typeface="ＭＳ Ｐゴシック" charset="0"/>
              </a:rPr>
              <a:t>Murder</a:t>
            </a:r>
          </a:p>
          <a:p>
            <a:pPr>
              <a:defRPr/>
            </a:pPr>
            <a:r>
              <a:rPr lang="en-US" sz="4000" b="1" dirty="0" smtClean="0">
                <a:effectLst>
                  <a:glow rad="127000">
                    <a:schemeClr val="tx1"/>
                  </a:glow>
                </a:effectLst>
                <a:latin typeface="Arial" charset="0"/>
                <a:ea typeface="ＭＳ Ｐゴシック" charset="0"/>
                <a:cs typeface="ＭＳ Ｐゴシック" charset="0"/>
              </a:rPr>
              <a:t>Adultery</a:t>
            </a:r>
          </a:p>
          <a:p>
            <a:pPr>
              <a:defRPr/>
            </a:pPr>
            <a:r>
              <a:rPr lang="en-US" sz="4000" b="1" dirty="0" smtClean="0">
                <a:effectLst>
                  <a:glow rad="127000">
                    <a:schemeClr val="tx1"/>
                  </a:glow>
                </a:effectLst>
                <a:latin typeface="Arial" charset="0"/>
                <a:ea typeface="ＭＳ Ｐゴシック" charset="0"/>
                <a:cs typeface="ＭＳ Ｐゴシック" charset="0"/>
              </a:rPr>
              <a:t>Divorce</a:t>
            </a:r>
          </a:p>
          <a:p>
            <a:pPr>
              <a:defRPr/>
            </a:pPr>
            <a:r>
              <a:rPr lang="en-US" sz="4000" b="1" dirty="0" smtClean="0">
                <a:effectLst>
                  <a:glow rad="127000">
                    <a:schemeClr val="tx1"/>
                  </a:glow>
                </a:effectLst>
                <a:latin typeface="Arial" charset="0"/>
                <a:ea typeface="ＭＳ Ｐゴシック" charset="0"/>
                <a:cs typeface="ＭＳ Ｐゴシック" charset="0"/>
              </a:rPr>
              <a:t>Vows</a:t>
            </a:r>
          </a:p>
          <a:p>
            <a:pPr>
              <a:defRPr/>
            </a:pPr>
            <a:r>
              <a:rPr lang="en-US" sz="4000" b="1" dirty="0" smtClean="0">
                <a:effectLst>
                  <a:glow rad="127000">
                    <a:schemeClr val="tx1"/>
                  </a:glow>
                </a:effectLst>
                <a:latin typeface="Arial" charset="0"/>
                <a:ea typeface="ＭＳ Ｐゴシック" charset="0"/>
                <a:cs typeface="ＭＳ Ｐゴシック" charset="0"/>
              </a:rPr>
              <a:t>Revenge</a:t>
            </a:r>
          </a:p>
          <a:p>
            <a:pPr>
              <a:defRPr/>
            </a:pPr>
            <a:r>
              <a:rPr lang="en-US" sz="4000" b="1" dirty="0" smtClean="0">
                <a:effectLst>
                  <a:glow rad="127000">
                    <a:schemeClr val="tx1"/>
                  </a:glow>
                </a:effectLst>
                <a:latin typeface="Arial" charset="0"/>
                <a:ea typeface="ＭＳ Ｐゴシック" charset="0"/>
                <a:cs typeface="ＭＳ Ｐゴシック" charset="0"/>
              </a:rPr>
              <a:t>Enemies</a:t>
            </a:r>
            <a:endParaRPr lang="en-US" sz="4000" b="1" dirty="0">
              <a:effectLst>
                <a:glow rad="127000">
                  <a:schemeClr val="tx1"/>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a:off x="2270367" y="5557425"/>
            <a:ext cx="4713897" cy="1295219"/>
          </a:xfrm>
          <a:prstGeom prst="rect">
            <a:avLst/>
          </a:prstGeom>
          <a:solidFill>
            <a:srgbClr val="000090"/>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External purity won</a:t>
            </a:r>
            <a:r>
              <a:rPr lang="uk-UA" sz="3200" b="1" dirty="0" smtClean="0">
                <a:effectLst>
                  <a:glow rad="127000">
                    <a:schemeClr val="tx1"/>
                  </a:glow>
                </a:effectLst>
                <a:latin typeface="Arial" charset="0"/>
                <a:ea typeface="ＭＳ Ｐゴシック" charset="0"/>
                <a:cs typeface="ＭＳ Ｐゴシック" charset="0"/>
              </a:rPr>
              <a:t>'</a:t>
            </a:r>
            <a:r>
              <a:rPr lang="en-US" sz="3200" b="1" dirty="0" smtClean="0">
                <a:effectLst>
                  <a:glow rad="127000">
                    <a:schemeClr val="tx1"/>
                  </a:glow>
                </a:effectLst>
                <a:latin typeface="Arial" charset="0"/>
                <a:ea typeface="ＭＳ Ｐゴシック" charset="0"/>
                <a:cs typeface="ＭＳ Ｐゴシック" charset="0"/>
              </a:rPr>
              <a:t>t enter the kingdom (20)</a:t>
            </a:r>
            <a:endParaRPr lang="en-US" sz="32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rot="20871214">
            <a:off x="-10309" y="5065888"/>
            <a:ext cx="2640300" cy="16583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635000">
                    <a:schemeClr val="tx1"/>
                  </a:glow>
                </a:effectLst>
                <a:latin typeface="Arial" charset="0"/>
                <a:ea typeface="ＭＳ Ｐゴシック" charset="0"/>
                <a:cs typeface="ＭＳ Ｐゴシック" charset="0"/>
              </a:rPr>
              <a:t>Pharisee Teaching</a:t>
            </a:r>
            <a:endParaRPr lang="en-US" sz="4000" b="1" dirty="0">
              <a:effectLst>
                <a:glow rad="635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871214">
            <a:off x="6590700" y="4745866"/>
            <a:ext cx="2640300" cy="19550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smtClean="0">
                <a:effectLst>
                  <a:glow rad="635000">
                    <a:schemeClr val="tx1"/>
                  </a:glow>
                </a:effectLst>
                <a:latin typeface="Arial" charset="0"/>
                <a:ea typeface="ＭＳ Ｐゴシック" charset="0"/>
                <a:cs typeface="ＭＳ Ｐゴシック" charset="0"/>
              </a:rPr>
              <a:t>God</a:t>
            </a:r>
            <a:r>
              <a:rPr lang="uk-UA" sz="4000" b="1" dirty="0" smtClean="0">
                <a:effectLst>
                  <a:glow rad="635000">
                    <a:schemeClr val="tx1"/>
                  </a:glow>
                </a:effectLst>
                <a:latin typeface="Arial" charset="0"/>
                <a:ea typeface="ＭＳ Ｐゴシック" charset="0"/>
                <a:cs typeface="ＭＳ Ｐゴシック" charset="0"/>
              </a:rPr>
              <a:t>'</a:t>
            </a:r>
            <a:r>
              <a:rPr lang="en-US" sz="4000" b="1" dirty="0" smtClean="0">
                <a:effectLst>
                  <a:glow rad="635000">
                    <a:schemeClr val="tx1"/>
                  </a:glow>
                </a:effectLst>
                <a:latin typeface="Arial" charset="0"/>
                <a:ea typeface="ＭＳ Ｐゴシック" charset="0"/>
                <a:cs typeface="ＭＳ Ｐゴシック" charset="0"/>
              </a:rPr>
              <a:t>s True Intent</a:t>
            </a:r>
            <a:endParaRPr lang="en-US" sz="4000" b="1" dirty="0">
              <a:effectLst>
                <a:glow rad="635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771075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dissolve">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dissolve">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dissolve">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dissolve">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dissolve">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dissolve">
                                      <p:cBhvr>
                                        <p:cTn id="47" dur="500"/>
                                        <p:tgtEl>
                                          <p:spTgt spid="8">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
                                            <p:txEl>
                                              <p:pRg st="0" end="0"/>
                                            </p:txEl>
                                          </p:spTgt>
                                        </p:tgtEl>
                                        <p:attrNameLst>
                                          <p:attrName>style.visibility</p:attrName>
                                        </p:attrNameLst>
                                      </p:cBhvr>
                                      <p:to>
                                        <p:strVal val="visible"/>
                                      </p:to>
                                    </p:set>
                                    <p:animEffect transition="in" filter="dissolve">
                                      <p:cBhvr>
                                        <p:cTn id="52" dur="500"/>
                                        <p:tgtEl>
                                          <p:spTgt spid="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visible"/>
                                      </p:to>
                                    </p:set>
                                    <p:animEffect transition="in" filter="dissolve">
                                      <p:cBhvr>
                                        <p:cTn id="57" dur="500"/>
                                        <p:tgtEl>
                                          <p:spTgt spid="1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P spid="8" grpId="0" build="p"/>
      <p:bldP spid="11" grpId="0" animBg="1"/>
      <p:bldP spid="9" grpId="0" build="p"/>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Marriage is in trouble today.</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620974"/>
            <a:ext cx="9144000" cy="3980597"/>
          </a:xfrm>
          <a:prstGeom prst="rect">
            <a:avLst/>
          </a:prstGeom>
        </p:spPr>
      </p:pic>
    </p:spTree>
    <p:extLst>
      <p:ext uri="{BB962C8B-B14F-4D97-AF65-F5344CB8AC3E}">
        <p14:creationId xmlns:p14="http://schemas.microsoft.com/office/powerpoint/2010/main" val="792515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sz="2400">
              <a:solidFill>
                <a:srgbClr val="000000"/>
              </a:solidFill>
              <a:latin typeface="Times New Roman" charset="0"/>
            </a:endParaRPr>
          </a:p>
        </p:txBody>
      </p:sp>
      <p:grpSp>
        <p:nvGrpSpPr>
          <p:cNvPr id="4" name="Group 3"/>
          <p:cNvGrpSpPr/>
          <p:nvPr/>
        </p:nvGrpSpPr>
        <p:grpSpPr>
          <a:xfrm>
            <a:off x="1055156" y="6493"/>
            <a:ext cx="6842823" cy="6842823"/>
            <a:chOff x="1055156" y="6493"/>
            <a:chExt cx="6842823" cy="6842823"/>
          </a:xfrm>
        </p:grpSpPr>
        <p:pic>
          <p:nvPicPr>
            <p:cNvPr id="2" name="Picture 1"/>
            <p:cNvPicPr>
              <a:picLocks noChangeAspect="1"/>
            </p:cNvPicPr>
            <p:nvPr/>
          </p:nvPicPr>
          <p:blipFill>
            <a:blip r:embed="rId3"/>
            <a:stretch>
              <a:fillRect/>
            </a:stretch>
          </p:blipFill>
          <p:spPr>
            <a:xfrm>
              <a:off x="1055156" y="6493"/>
              <a:ext cx="6842823" cy="6842823"/>
            </a:xfrm>
            <a:prstGeom prst="rect">
              <a:avLst/>
            </a:prstGeom>
          </p:spPr>
        </p:pic>
        <p:sp>
          <p:nvSpPr>
            <p:cNvPr id="3" name="Rectangle 2"/>
            <p:cNvSpPr/>
            <p:nvPr/>
          </p:nvSpPr>
          <p:spPr bwMode="auto">
            <a:xfrm>
              <a:off x="1055157" y="173977"/>
              <a:ext cx="6564482" cy="1727999"/>
            </a:xfrm>
            <a:prstGeom prst="rect">
              <a:avLst/>
            </a:prstGeom>
            <a:solidFill>
              <a:srgbClr val="F7F7F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p:cNvSpPr/>
            <p:nvPr/>
          </p:nvSpPr>
          <p:spPr bwMode="auto">
            <a:xfrm>
              <a:off x="2992187" y="1722384"/>
              <a:ext cx="4375202" cy="313160"/>
            </a:xfrm>
            <a:prstGeom prst="rect">
              <a:avLst/>
            </a:prstGeom>
            <a:solidFill>
              <a:srgbClr val="F7F7F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55157" y="55548"/>
            <a:ext cx="6842823" cy="1979996"/>
          </a:xfrm>
          <a:noFill/>
          <a:effectLst/>
          <a:extLst/>
        </p:spPr>
        <p:txBody>
          <a:bodyPr anchor="ctr"/>
          <a:lstStyle/>
          <a:p>
            <a:pPr>
              <a:defRPr/>
            </a:pPr>
            <a:r>
              <a:rPr lang="en-US" sz="3600" b="1" dirty="0" smtClean="0">
                <a:solidFill>
                  <a:schemeClr val="tx1"/>
                </a:solidFill>
                <a:effectLst/>
                <a:latin typeface="Apple Chancery"/>
                <a:ea typeface="ＭＳ Ｐゴシック" charset="0"/>
                <a:cs typeface="Apple Chancery"/>
              </a:rPr>
              <a:t>I want the kind of marriage that makes my kids want to get married.</a:t>
            </a:r>
            <a:endParaRPr lang="en-US" sz="3600" b="1" dirty="0">
              <a:solidFill>
                <a:schemeClr val="tx1"/>
              </a:solidFill>
              <a:effectLst/>
              <a:latin typeface="Apple Chancery"/>
              <a:ea typeface="ＭＳ Ｐゴシック" charset="0"/>
              <a:cs typeface="Apple Chancery"/>
            </a:endParaRPr>
          </a:p>
        </p:txBody>
      </p:sp>
    </p:spTree>
    <p:extLst>
      <p:ext uri="{BB962C8B-B14F-4D97-AF65-F5344CB8AC3E}">
        <p14:creationId xmlns:p14="http://schemas.microsoft.com/office/powerpoint/2010/main" val="15247563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2754"/>
            <a:ext cx="9144000" cy="64617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Singles, don</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tune out.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47892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How can you </a:t>
            </a:r>
            <a:r>
              <a:rPr lang="en-US" sz="4800" b="1" dirty="0" smtClean="0">
                <a:solidFill>
                  <a:srgbClr val="800000"/>
                </a:solidFill>
                <a:effectLst>
                  <a:glow rad="127000">
                    <a:schemeClr val="bg1"/>
                  </a:glow>
                </a:effectLst>
                <a:latin typeface="Chalkduster"/>
                <a:ea typeface="ＭＳ Ｐゴシック" charset="0"/>
                <a:cs typeface="Chalkduster"/>
              </a:rPr>
              <a:t>defend</a:t>
            </a:r>
            <a:r>
              <a:rPr lang="en-US" sz="4800" b="1" dirty="0" smtClean="0">
                <a:solidFill>
                  <a:schemeClr val="tx2"/>
                </a:solidFill>
                <a:effectLst>
                  <a:glow rad="127000">
                    <a:schemeClr val="bg1"/>
                  </a:glow>
                </a:effectLst>
                <a:latin typeface="Arial" charset="0"/>
                <a:ea typeface="ＭＳ Ｐゴシック" charset="0"/>
                <a:cs typeface="ＭＳ Ｐゴシック" charset="0"/>
              </a:rPr>
              <a:t> </a:t>
            </a:r>
            <a:r>
              <a:rPr lang="en-US" b="1" dirty="0" smtClean="0">
                <a:solidFill>
                  <a:schemeClr val="tx2"/>
                </a:solidFill>
                <a:effectLst>
                  <a:glow rad="127000">
                    <a:schemeClr val="bg1"/>
                  </a:glow>
                </a:effectLst>
                <a:latin typeface="Arial" charset="0"/>
                <a:ea typeface="ＭＳ Ｐゴシック" charset="0"/>
                <a:cs typeface="ＭＳ Ｐゴシック" charset="0"/>
              </a:rPr>
              <a:t>marriage?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b="1" dirty="0" smtClean="0">
                <a:solidFill>
                  <a:schemeClr val="tx2"/>
                </a:solidFill>
                <a:effectLst>
                  <a:glow rad="127000">
                    <a:schemeClr val="bg1"/>
                  </a:glow>
                </a:effectLst>
                <a:latin typeface="Arial" charset="0"/>
                <a:ea typeface="ＭＳ Ｐゴシック" charset="0"/>
                <a:cs typeface="ＭＳ Ｐゴシック" charset="0"/>
              </a:rPr>
              <a:t>• 2 ways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5861" y="5777880"/>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b="1" dirty="0" smtClean="0">
                <a:solidFill>
                  <a:schemeClr val="tx2"/>
                </a:solidFill>
                <a:effectLst>
                  <a:glow rad="127000">
                    <a:schemeClr val="bg1"/>
                  </a:glow>
                </a:effectLst>
                <a:latin typeface="Arial" charset="0"/>
                <a:ea typeface="ＭＳ Ｐゴシック" charset="0"/>
                <a:cs typeface="ＭＳ Ｐゴシック" charset="0"/>
              </a:rPr>
              <a:t>• Matthew 5:31-32</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04834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smtClean="0">
                <a:effectLst>
                  <a:glow rad="127000">
                    <a:schemeClr val="tx1"/>
                  </a:glow>
                </a:effectLst>
                <a:latin typeface="Arial" charset="0"/>
                <a:ea typeface="ＭＳ Ｐゴシック" charset="0"/>
                <a:cs typeface="ＭＳ Ｐゴシック" charset="0"/>
              </a:rPr>
              <a:t>Don</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a:t>
            </a:r>
            <a:r>
              <a:rPr lang="en-US" sz="4800" b="1" dirty="0">
                <a:effectLst>
                  <a:glow rad="127000">
                    <a:schemeClr val="tx1"/>
                  </a:glow>
                </a:effectLst>
                <a:latin typeface="Arial" charset="0"/>
                <a:ea typeface="ＭＳ Ｐゴシック" charset="0"/>
                <a:cs typeface="ＭＳ Ｐゴシック" charset="0"/>
              </a:rPr>
              <a:t>let marriage be </a:t>
            </a:r>
            <a:r>
              <a:rPr lang="en-US" sz="4800" b="1" dirty="0">
                <a:solidFill>
                  <a:srgbClr val="FFFF00"/>
                </a:solidFill>
                <a:effectLst>
                  <a:glow rad="127000">
                    <a:schemeClr val="tx1"/>
                  </a:glow>
                </a:effectLst>
                <a:latin typeface="Arial" charset="0"/>
                <a:ea typeface="ＭＳ Ｐゴシック" charset="0"/>
                <a:cs typeface="ＭＳ Ｐゴシック" charset="0"/>
              </a:rPr>
              <a:t>devalued</a:t>
            </a:r>
            <a:r>
              <a:rPr lang="en-US" sz="4800" b="1" dirty="0">
                <a:effectLst>
                  <a:glow rad="127000">
                    <a:schemeClr val="tx1"/>
                  </a:glow>
                </a:effectLst>
                <a:latin typeface="Arial" charset="0"/>
                <a:ea typeface="ＭＳ Ｐゴシック" charset="0"/>
                <a:cs typeface="ＭＳ Ｐゴシック" charset="0"/>
              </a:rPr>
              <a:t> </a:t>
            </a:r>
            <a:r>
              <a:rPr lang="en-US" sz="4800" b="1" dirty="0" smtClean="0">
                <a:effectLst>
                  <a:glow rad="127000">
                    <a:schemeClr val="tx1"/>
                  </a:glow>
                </a:effectLst>
                <a:latin typeface="Arial" charset="0"/>
                <a:ea typeface="ＭＳ Ｐゴシック" charset="0"/>
                <a:cs typeface="ＭＳ Ｐゴシック" charset="0"/>
              </a:rPr>
              <a:t>(Matt 5</a:t>
            </a:r>
            <a:r>
              <a:rPr lang="en-US" sz="4800" b="1" dirty="0">
                <a:effectLst>
                  <a:glow rad="127000">
                    <a:schemeClr val="tx1"/>
                  </a:glow>
                </a:effectLst>
                <a:latin typeface="Arial" charset="0"/>
                <a:ea typeface="ＭＳ Ｐゴシック" charset="0"/>
                <a:cs typeface="ＭＳ Ｐゴシック" charset="0"/>
              </a:rPr>
              <a:t>:31). </a:t>
            </a:r>
          </a:p>
        </p:txBody>
      </p:sp>
    </p:spTree>
    <p:extLst>
      <p:ext uri="{BB962C8B-B14F-4D97-AF65-F5344CB8AC3E}">
        <p14:creationId xmlns:p14="http://schemas.microsoft.com/office/powerpoint/2010/main" val="9580891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098675"/>
            <a:ext cx="9143999" cy="1403055"/>
          </a:xfrm>
          <a:effectLst>
            <a:outerShdw blurRad="63500" dist="35921" dir="2700000" algn="ctr" rotWithShape="0">
              <a:schemeClr val="tx2">
                <a:alpha val="74998"/>
              </a:schemeClr>
            </a:outerShdw>
          </a:effectLst>
          <a:ex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Jewish leaders attacked marriage by supporting frivolous divorce </a:t>
            </a:r>
            <a:r>
              <a:rPr lang="sv-SE" b="1" dirty="0" smtClean="0">
                <a:effectLst>
                  <a:glow rad="127000">
                    <a:schemeClr val="tx1"/>
                  </a:glow>
                </a:effectLst>
                <a:latin typeface="Arial" charset="0"/>
                <a:ea typeface="ＭＳ Ｐゴシック" charset="0"/>
                <a:cs typeface="ＭＳ Ｐゴシック" charset="0"/>
              </a:rPr>
              <a:t>(Matt 5:3</a:t>
            </a:r>
            <a:r>
              <a:rPr lang="en-US" b="1" dirty="0" smtClean="0">
                <a:effectLst>
                  <a:glow rad="127000">
                    <a:schemeClr val="tx1"/>
                  </a:glow>
                </a:effectLst>
                <a:latin typeface="Arial" charset="0"/>
                <a:ea typeface="ＭＳ Ｐゴシック" charset="0"/>
                <a:cs typeface="ＭＳ Ｐゴシック" charset="0"/>
              </a:rPr>
              <a:t>1</a:t>
            </a:r>
            <a:r>
              <a:rPr lang="en-US"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42107948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94"/>
            <a:ext cx="9253217" cy="68515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Comic Sans MS"/>
                <a:ea typeface="ＭＳ Ｐゴシック" charset="0"/>
                <a:cs typeface="Comic Sans MS"/>
              </a:rPr>
              <a:t>Kids on Marriage</a:t>
            </a:r>
            <a:endParaRPr lang="en-US" sz="4800" b="1" dirty="0">
              <a:effectLst>
                <a:glow rad="127000">
                  <a:schemeClr val="tx1"/>
                </a:glow>
              </a:effectLst>
              <a:latin typeface="Comic Sans MS"/>
              <a:ea typeface="ＭＳ Ｐゴシック" charset="0"/>
              <a:cs typeface="Comic Sans MS"/>
            </a:endParaRPr>
          </a:p>
        </p:txBody>
      </p:sp>
    </p:spTree>
    <p:extLst>
      <p:ext uri="{BB962C8B-B14F-4D97-AF65-F5344CB8AC3E}">
        <p14:creationId xmlns:p14="http://schemas.microsoft.com/office/powerpoint/2010/main" val="13059434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53607" y="29469"/>
            <a:ext cx="4590392" cy="6828531"/>
          </a:xfrm>
          <a:effectLst>
            <a:outerShdw blurRad="63500" dist="35921" dir="2700000" algn="ctr" rotWithShape="0">
              <a:schemeClr val="tx2">
                <a:alpha val="74998"/>
              </a:schemeClr>
            </a:outerShdw>
          </a:effectLst>
          <a:extLst/>
        </p:spPr>
        <p:txBody>
          <a:bodyPr anchor="ct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have heard the law that says,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uk-UA" sz="3600" b="1" i="1" dirty="0" smtClean="0">
                <a:solidFill>
                  <a:srgbClr val="FFFF00"/>
                </a:solidFill>
                <a:effectLst>
                  <a:glow rad="127000">
                    <a:schemeClr val="tx1"/>
                  </a:glow>
                </a:effectLst>
                <a:latin typeface="Arial" charset="0"/>
                <a:ea typeface="ＭＳ Ｐゴシック" charset="0"/>
                <a:cs typeface="ＭＳ Ｐゴシック" charset="0"/>
              </a:rPr>
              <a:t>'</a:t>
            </a:r>
            <a:r>
              <a:rPr lang="en-US" sz="3600" b="1" i="1" dirty="0" smtClean="0">
                <a:solidFill>
                  <a:srgbClr val="FFFF00"/>
                </a:solidFill>
                <a:effectLst>
                  <a:glow rad="127000">
                    <a:schemeClr val="tx1"/>
                  </a:glow>
                </a:effectLst>
                <a:latin typeface="Arial" charset="0"/>
                <a:ea typeface="ＭＳ Ｐゴシック" charset="0"/>
                <a:cs typeface="ＭＳ Ｐゴシック" charset="0"/>
              </a:rPr>
              <a:t>A </a:t>
            </a:r>
            <a:r>
              <a:rPr lang="en-US" sz="3600" b="1" i="1" dirty="0">
                <a:solidFill>
                  <a:srgbClr val="FFFF00"/>
                </a:solidFill>
                <a:effectLst>
                  <a:glow rad="127000">
                    <a:schemeClr val="tx1"/>
                  </a:glow>
                </a:effectLst>
                <a:latin typeface="Arial" charset="0"/>
                <a:ea typeface="ＭＳ Ｐゴシック" charset="0"/>
                <a:cs typeface="ＭＳ Ｐゴシック" charset="0"/>
              </a:rPr>
              <a:t>man can divorce his wife by merely giving her a written notice of </a:t>
            </a:r>
            <a:r>
              <a:rPr lang="en-US" sz="3600" b="1" i="1" dirty="0" smtClean="0">
                <a:solidFill>
                  <a:srgbClr val="FFFF00"/>
                </a:solidFill>
                <a:effectLst>
                  <a:glow rad="127000">
                    <a:schemeClr val="tx1"/>
                  </a:glow>
                </a:effectLst>
                <a:latin typeface="Arial" charset="0"/>
                <a:ea typeface="ＭＳ Ｐゴシック" charset="0"/>
                <a:cs typeface="ＭＳ Ｐゴシック" charset="0"/>
              </a:rPr>
              <a:t>divorce</a:t>
            </a:r>
            <a:r>
              <a:rPr lang="uk-UA" sz="3600" b="1" i="1" dirty="0" smtClean="0">
                <a:solidFill>
                  <a:srgbClr val="FFFF00"/>
                </a:solidFill>
                <a:effectLst>
                  <a:glow rad="127000">
                    <a:schemeClr val="tx1"/>
                  </a:glow>
                </a:effectLst>
                <a:latin typeface="Arial" charset="0"/>
                <a:ea typeface="ＭＳ Ｐゴシック" charset="0"/>
                <a:cs typeface="ＭＳ Ｐゴシック" charset="0"/>
              </a:rPr>
              <a:t>'</a:t>
            </a:r>
            <a:r>
              <a:rPr lang="ru-RU" sz="3600" b="1" i="1" dirty="0" smtClean="0">
                <a:solidFill>
                  <a:srgbClr val="FFFF00"/>
                </a:solidFill>
                <a:effectLst>
                  <a:glow rad="127000">
                    <a:schemeClr val="tx1"/>
                  </a:glow>
                </a:effectLst>
                <a:latin typeface="Arial" charset="0"/>
                <a:ea typeface="ＭＳ Ｐゴシック" charset="0"/>
                <a:cs typeface="ＭＳ Ｐゴシック" charset="0"/>
              </a:rPr>
              <a:t>"</a:t>
            </a:r>
            <a:r>
              <a:rPr lang="en-US" sz="3600" b="1" i="1" dirty="0" smtClean="0">
                <a:solidFill>
                  <a:srgbClr val="FFFF00"/>
                </a:solidFill>
                <a:effectLst>
                  <a:glow rad="127000">
                    <a:schemeClr val="tx1"/>
                  </a:glow>
                </a:effectLst>
                <a:latin typeface="Arial" charset="0"/>
                <a:ea typeface="ＭＳ Ｐゴシック" charset="0"/>
                <a:cs typeface="ＭＳ Ｐゴシック" charset="0"/>
              </a:rPr>
              <a:t>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sv-SE" sz="3600" b="1" dirty="0" smtClean="0">
                <a:effectLst>
                  <a:glow rad="127000">
                    <a:schemeClr val="tx1"/>
                  </a:glow>
                </a:effectLst>
                <a:latin typeface="Arial" charset="0"/>
                <a:ea typeface="ＭＳ Ｐゴシック" charset="0"/>
                <a:cs typeface="ＭＳ Ｐゴシック" charset="0"/>
              </a:rPr>
              <a:t>(Matt 5:3</a:t>
            </a:r>
            <a:r>
              <a:rPr lang="en-US" sz="3600" b="1" dirty="0" smtClean="0">
                <a:effectLst>
                  <a:glow rad="127000">
                    <a:schemeClr val="tx1"/>
                  </a:glow>
                </a:effectLst>
                <a:latin typeface="Arial" charset="0"/>
                <a:ea typeface="ＭＳ Ｐゴシック" charset="0"/>
                <a:cs typeface="ＭＳ Ｐゴシック" charset="0"/>
              </a:rPr>
              <a:t>1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89785" y="959327"/>
            <a:ext cx="4229100" cy="5143500"/>
          </a:xfrm>
          <a:prstGeom prst="rect">
            <a:avLst/>
          </a:prstGeom>
        </p:spPr>
      </p:pic>
    </p:spTree>
    <p:extLst>
      <p:ext uri="{BB962C8B-B14F-4D97-AF65-F5344CB8AC3E}">
        <p14:creationId xmlns:p14="http://schemas.microsoft.com/office/powerpoint/2010/main" val="38747486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884599"/>
          </a:xfrm>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Did Deuteronomy 24:1 just leave the divorced woman alone?</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1914068"/>
            <a:ext cx="9243003" cy="4943932"/>
          </a:xfrm>
          <a:prstGeom prst="rect">
            <a:avLst/>
          </a:prstGeom>
        </p:spPr>
      </p:pic>
    </p:spTree>
    <p:extLst>
      <p:ext uri="{BB962C8B-B14F-4D97-AF65-F5344CB8AC3E}">
        <p14:creationId xmlns:p14="http://schemas.microsoft.com/office/powerpoint/2010/main" val="25357602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490986" y="54042"/>
            <a:ext cx="4653014" cy="2944491"/>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The Right to Remarriage Guaranteed</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1" y="-1"/>
            <a:ext cx="4635011" cy="6952517"/>
          </a:xfrm>
          <a:prstGeom prst="rect">
            <a:avLst/>
          </a:prstGeom>
        </p:spPr>
      </p:pic>
      <p:sp>
        <p:nvSpPr>
          <p:cNvPr id="8" name="Rectangle 2"/>
          <p:cNvSpPr txBox="1">
            <a:spLocks noChangeArrowheads="1"/>
          </p:cNvSpPr>
          <p:nvPr/>
        </p:nvSpPr>
        <p:spPr bwMode="auto">
          <a:xfrm>
            <a:off x="628476" y="1134163"/>
            <a:ext cx="3417339" cy="47450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“You are free to marry any [Jewish] man you wish”</a:t>
            </a:r>
          </a:p>
        </p:txBody>
      </p:sp>
    </p:spTree>
    <p:extLst>
      <p:ext uri="{BB962C8B-B14F-4D97-AF65-F5344CB8AC3E}">
        <p14:creationId xmlns:p14="http://schemas.microsoft.com/office/powerpoint/2010/main" val="40023897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 y="1073785"/>
            <a:ext cx="9143999" cy="6099175"/>
          </a:xfrm>
          <a:prstGeom prst="rect">
            <a:avLst/>
          </a:prstGeom>
          <a:solidFill>
            <a:schemeClr val="bg1">
              <a:lumMod val="85000"/>
            </a:schemeClr>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dirty="0" smtClean="0">
                <a:solidFill>
                  <a:srgbClr val="000000"/>
                </a:solidFill>
                <a:effectLst/>
                <a:latin typeface="Arial" charset="0"/>
                <a:ea typeface="ＭＳ Ｐゴシック" charset="0"/>
                <a:cs typeface="ＭＳ Ｐゴシック" charset="0"/>
              </a:rPr>
              <a:t>Read the small print. Read an actual divorce certificate from around the time of Christ.</a:t>
            </a:r>
          </a:p>
          <a:p>
            <a:endParaRPr lang="en-US" sz="2800" b="1" dirty="0" smtClean="0">
              <a:solidFill>
                <a:srgbClr val="000000"/>
              </a:solidFill>
              <a:effectLst/>
              <a:latin typeface="Arial" charset="0"/>
              <a:ea typeface="ＭＳ Ｐゴシック" charset="0"/>
              <a:cs typeface="ＭＳ Ｐゴシック" charset="0"/>
            </a:endParaRPr>
          </a:p>
          <a:p>
            <a:r>
              <a:rPr lang="en-US" sz="2800" b="1" dirty="0" smtClean="0">
                <a:solidFill>
                  <a:srgbClr val="000000"/>
                </a:solidFill>
                <a:effectLst/>
                <a:latin typeface="Arial" charset="0"/>
                <a:ea typeface="ＭＳ Ｐゴシック" charset="0"/>
                <a:cs typeface="ＭＳ Ｐゴシック" charset="0"/>
              </a:rPr>
              <a:t>—A Jewish divorce certificate says:</a:t>
            </a:r>
          </a:p>
          <a:p>
            <a:r>
              <a:rPr lang="ru-RU" sz="2800" b="1" dirty="0" smtClean="0">
                <a:solidFill>
                  <a:srgbClr val="000090"/>
                </a:solidFill>
                <a:effectLst/>
                <a:latin typeface="Arial" charset="0"/>
                <a:ea typeface="ＭＳ Ｐゴシック" charset="0"/>
                <a:cs typeface="ＭＳ Ｐゴシック" charset="0"/>
              </a:rPr>
              <a:t>"</a:t>
            </a:r>
            <a:r>
              <a:rPr lang="en-US" sz="2800" b="1" dirty="0" smtClean="0">
                <a:solidFill>
                  <a:srgbClr val="000090"/>
                </a:solidFill>
                <a:effectLst/>
                <a:latin typeface="Arial" charset="0"/>
                <a:ea typeface="ＭＳ Ｐゴシック" charset="0"/>
                <a:cs typeface="ＭＳ Ｐゴシック" charset="0"/>
              </a:rPr>
              <a:t>You are now free to marry anyone you wish.</a:t>
            </a:r>
            <a:r>
              <a:rPr lang="ru-RU" sz="2800" b="1" dirty="0" smtClean="0">
                <a:solidFill>
                  <a:srgbClr val="000090"/>
                </a:solidFill>
                <a:effectLst/>
                <a:latin typeface="Arial" charset="0"/>
                <a:ea typeface="ＭＳ Ｐゴシック" charset="0"/>
                <a:cs typeface="ＭＳ Ｐゴシック" charset="0"/>
              </a:rPr>
              <a:t>"</a:t>
            </a:r>
            <a:endParaRPr lang="en-US" sz="2800" b="1" dirty="0" smtClean="0">
              <a:solidFill>
                <a:srgbClr val="000090"/>
              </a:solidFill>
              <a:effectLst/>
              <a:latin typeface="Arial" charset="0"/>
              <a:ea typeface="ＭＳ Ｐゴシック" charset="0"/>
              <a:cs typeface="ＭＳ Ｐゴシック" charset="0"/>
            </a:endParaRPr>
          </a:p>
          <a:p>
            <a:endParaRPr lang="en-US" sz="2800" b="1" dirty="0">
              <a:solidFill>
                <a:srgbClr val="000000"/>
              </a:solidFill>
              <a:effectLst/>
              <a:latin typeface="Arial" charset="0"/>
              <a:ea typeface="ＭＳ Ｐゴシック" charset="0"/>
              <a:cs typeface="ＭＳ Ｐゴシック" charset="0"/>
            </a:endParaRPr>
          </a:p>
          <a:p>
            <a:r>
              <a:rPr lang="en-US" sz="2800" b="1" dirty="0" smtClean="0">
                <a:solidFill>
                  <a:srgbClr val="000000"/>
                </a:solidFill>
                <a:effectLst/>
                <a:latin typeface="Arial" charset="0"/>
                <a:ea typeface="ＭＳ Ｐゴシック" charset="0"/>
                <a:cs typeface="ＭＳ Ｐゴシック" charset="0"/>
              </a:rPr>
              <a:t>—Divorce certificates have much more, </a:t>
            </a:r>
            <a:br>
              <a:rPr lang="en-US" sz="2800" b="1" dirty="0" smtClean="0">
                <a:solidFill>
                  <a:srgbClr val="000000"/>
                </a:solidFill>
                <a:effectLst/>
                <a:latin typeface="Arial" charset="0"/>
                <a:ea typeface="ＭＳ Ｐゴシック" charset="0"/>
                <a:cs typeface="ＭＳ Ｐゴシック" charset="0"/>
              </a:rPr>
            </a:br>
            <a:r>
              <a:rPr lang="en-US" sz="2800" b="1" i="1" dirty="0" smtClean="0">
                <a:solidFill>
                  <a:srgbClr val="000090"/>
                </a:solidFill>
                <a:effectLst/>
                <a:latin typeface="Arial" charset="0"/>
                <a:ea typeface="ＭＳ Ｐゴシック" charset="0"/>
                <a:cs typeface="ＭＳ Ｐゴシック" charset="0"/>
              </a:rPr>
              <a:t>but these are the only necessary words.</a:t>
            </a:r>
          </a:p>
          <a:p>
            <a:endParaRPr lang="en-US" sz="2800" b="1" dirty="0">
              <a:solidFill>
                <a:srgbClr val="000000"/>
              </a:solidFill>
              <a:effectLst/>
              <a:latin typeface="Arial" charset="0"/>
              <a:ea typeface="ＭＳ Ｐゴシック" charset="0"/>
              <a:cs typeface="ＭＳ Ｐゴシック" charset="0"/>
            </a:endParaRPr>
          </a:p>
          <a:p>
            <a:r>
              <a:rPr lang="en-US" sz="2800" b="1" dirty="0" smtClean="0">
                <a:solidFill>
                  <a:srgbClr val="000000"/>
                </a:solidFill>
                <a:effectLst/>
                <a:latin typeface="Arial" charset="0"/>
                <a:ea typeface="ＭＳ Ｐゴシック" charset="0"/>
                <a:cs typeface="ＭＳ Ｐゴシック" charset="0"/>
              </a:rPr>
              <a:t>—In other words, </a:t>
            </a:r>
            <a:r>
              <a:rPr lang="en-US" sz="2800" b="1" i="1" dirty="0" smtClean="0">
                <a:solidFill>
                  <a:srgbClr val="800000"/>
                </a:solidFill>
                <a:effectLst/>
                <a:latin typeface="Arial" charset="0"/>
                <a:ea typeface="ＭＳ Ｐゴシック" charset="0"/>
                <a:cs typeface="ＭＳ Ｐゴシック" charset="0"/>
              </a:rPr>
              <a:t>the essence of the divorce certificate was the right to remarry</a:t>
            </a:r>
          </a:p>
          <a:p>
            <a:r>
              <a:rPr lang="en-US" sz="2800" b="1" i="1" dirty="0" smtClean="0">
                <a:solidFill>
                  <a:srgbClr val="800000"/>
                </a:solidFill>
                <a:effectLst/>
                <a:latin typeface="Arial" charset="0"/>
                <a:ea typeface="ＭＳ Ｐゴシック" charset="0"/>
                <a:cs typeface="ＭＳ Ｐゴシック" charset="0"/>
              </a:rPr>
              <a:t/>
            </a:r>
            <a:br>
              <a:rPr lang="en-US" sz="2800" b="1" i="1" dirty="0" smtClean="0">
                <a:solidFill>
                  <a:srgbClr val="800000"/>
                </a:solidFill>
                <a:effectLst/>
                <a:latin typeface="Arial" charset="0"/>
                <a:ea typeface="ＭＳ Ｐゴシック" charset="0"/>
                <a:cs typeface="ＭＳ Ｐゴシック" charset="0"/>
              </a:rPr>
            </a:br>
            <a:r>
              <a:rPr lang="en-US" sz="2800" b="1" i="1" dirty="0" smtClean="0">
                <a:solidFill>
                  <a:srgbClr val="800000"/>
                </a:solidFill>
                <a:effectLst/>
                <a:latin typeface="Arial" charset="0"/>
                <a:ea typeface="ＭＳ Ｐゴシック" charset="0"/>
                <a:cs typeface="ＭＳ Ｐゴシック" charset="0"/>
              </a:rPr>
              <a:t>(</a:t>
            </a:r>
            <a:r>
              <a:rPr lang="en-US" sz="2800" b="1" i="1" dirty="0" err="1" smtClean="0">
                <a:solidFill>
                  <a:srgbClr val="800000"/>
                </a:solidFill>
                <a:effectLst/>
                <a:latin typeface="Arial" charset="0"/>
                <a:ea typeface="ＭＳ Ｐゴシック" charset="0"/>
                <a:cs typeface="ＭＳ Ｐゴシック" charset="0"/>
              </a:rPr>
              <a:t>slideshare.com</a:t>
            </a:r>
            <a:r>
              <a:rPr lang="en-US" sz="2800" b="1" i="1" dirty="0">
                <a:solidFill>
                  <a:srgbClr val="800000"/>
                </a:solidFill>
                <a:effectLst/>
                <a:latin typeface="Arial" charset="0"/>
                <a:ea typeface="ＭＳ Ｐゴシック" charset="0"/>
                <a:cs typeface="ＭＳ Ｐゴシック" charset="0"/>
              </a:rPr>
              <a:t>)</a:t>
            </a: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9143999" cy="1080120"/>
          </a:xfrm>
          <a:solidFill>
            <a:srgbClr val="000000"/>
          </a:solid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p>
            <a:r>
              <a:rPr lang="en-US" sz="4800" b="1" dirty="0">
                <a:effectLst>
                  <a:glow rad="127000">
                    <a:schemeClr val="tx1"/>
                  </a:glow>
                </a:effectLst>
                <a:latin typeface="Arial" charset="0"/>
                <a:ea typeface="ＭＳ Ｐゴシック" charset="0"/>
                <a:cs typeface="ＭＳ Ｐゴシック" charset="0"/>
              </a:rPr>
              <a:t>What About Remarriage?</a:t>
            </a:r>
          </a:p>
        </p:txBody>
      </p:sp>
    </p:spTree>
    <p:extLst>
      <p:ext uri="{BB962C8B-B14F-4D97-AF65-F5344CB8AC3E}">
        <p14:creationId xmlns:p14="http://schemas.microsoft.com/office/powerpoint/2010/main" val="60720879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5"/>
            <a:ext cx="9144000" cy="936388"/>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Rabbinic Grounds for Divorce?</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42882"/>
            <a:ext cx="9144000" cy="5915117"/>
          </a:xfrm>
          <a:prstGeom prst="rect">
            <a:avLst/>
          </a:prstGeom>
        </p:spPr>
      </p:pic>
      <p:sp>
        <p:nvSpPr>
          <p:cNvPr id="5" name="Rectangle 2"/>
          <p:cNvSpPr txBox="1">
            <a:spLocks noChangeArrowheads="1"/>
          </p:cNvSpPr>
          <p:nvPr/>
        </p:nvSpPr>
        <p:spPr bwMode="auto">
          <a:xfrm>
            <a:off x="0" y="1066800"/>
            <a:ext cx="4027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School of Hillel</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4300" y="1066800"/>
            <a:ext cx="44297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School of </a:t>
            </a:r>
            <a:r>
              <a:rPr lang="en-US" b="1" dirty="0" err="1" smtClean="0">
                <a:effectLst>
                  <a:glow rad="127000">
                    <a:schemeClr val="tx1"/>
                  </a:glow>
                </a:effectLst>
                <a:latin typeface="Arial" charset="0"/>
                <a:ea typeface="ＭＳ Ｐゴシック" charset="0"/>
                <a:cs typeface="ＭＳ Ｐゴシック" charset="0"/>
              </a:rPr>
              <a:t>Shammai</a:t>
            </a:r>
            <a:endParaRPr lang="en-US"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2693203"/>
            <a:ext cx="4027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Liberal</a:t>
            </a:r>
            <a:endParaRPr lang="en-US"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4714300" y="2693203"/>
            <a:ext cx="44297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Conservative</a:t>
            </a:r>
            <a:endParaRPr lang="en-US"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4397054"/>
            <a:ext cx="4027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Divorce for any reason</a:t>
            </a:r>
            <a:endParaRPr lang="en-US" b="1" dirty="0">
              <a:effectLst>
                <a:glow rad="127000">
                  <a:schemeClr val="tx1"/>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4714300" y="4397054"/>
            <a:ext cx="44297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Divorce Only for adultery</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534477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05457"/>
            <a:ext cx="9101568" cy="605254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150908" y="6494"/>
            <a:ext cx="4993092" cy="6837718"/>
          </a:xfrm>
          <a:effectLst/>
          <a:extLst/>
        </p:spPr>
        <p:txBody>
          <a:bodyPr anchor="ctr"/>
          <a:lstStyle/>
          <a:p>
            <a:pPr>
              <a:defRPr/>
            </a:pPr>
            <a:r>
              <a:rPr lang="ru-RU" sz="4000" b="1" dirty="0" smtClean="0">
                <a:solidFill>
                  <a:schemeClr val="tx1"/>
                </a:solidFill>
              </a:rPr>
              <a:t>"</a:t>
            </a:r>
            <a:r>
              <a:rPr lang="en-SG" sz="4000" b="1" dirty="0" smtClean="0">
                <a:solidFill>
                  <a:schemeClr val="tx1"/>
                </a:solidFill>
              </a:rPr>
              <a:t>Some </a:t>
            </a:r>
            <a:r>
              <a:rPr lang="en-SG" sz="4000" b="1" dirty="0">
                <a:solidFill>
                  <a:schemeClr val="tx1"/>
                </a:solidFill>
              </a:rPr>
              <a:t>Pharisees came and tried to trap him with this question: </a:t>
            </a:r>
            <a:r>
              <a:rPr lang="uk-UA" sz="4000" b="1" dirty="0" smtClean="0">
                <a:solidFill>
                  <a:schemeClr val="tx1"/>
                </a:solidFill>
              </a:rPr>
              <a:t>'</a:t>
            </a:r>
            <a:r>
              <a:rPr lang="en-SG" sz="4000" b="1" dirty="0" smtClean="0">
                <a:solidFill>
                  <a:schemeClr val="tx1"/>
                </a:solidFill>
              </a:rPr>
              <a:t>Should </a:t>
            </a:r>
            <a:r>
              <a:rPr lang="en-SG" sz="4000" b="1" dirty="0">
                <a:solidFill>
                  <a:schemeClr val="tx1"/>
                </a:solidFill>
              </a:rPr>
              <a:t>a man be allowed to divorce his wife for just any reason</a:t>
            </a:r>
            <a:r>
              <a:rPr lang="en-SG" sz="4000" b="1" dirty="0" smtClean="0">
                <a:solidFill>
                  <a:schemeClr val="tx1"/>
                </a:solidFill>
              </a:rPr>
              <a:t>?</a:t>
            </a:r>
            <a:r>
              <a:rPr lang="uk-UA" sz="4000" b="1" dirty="0" smtClean="0">
                <a:solidFill>
                  <a:schemeClr val="tx1"/>
                </a:solidFill>
              </a:rPr>
              <a:t>'</a:t>
            </a:r>
            <a:r>
              <a:rPr lang="ru-RU" sz="4000" b="1" dirty="0" smtClean="0">
                <a:solidFill>
                  <a:schemeClr val="tx1"/>
                </a:solidFill>
              </a:rPr>
              <a:t>"</a:t>
            </a:r>
            <a:r>
              <a:rPr lang="en-SG" sz="4000" b="1" dirty="0" smtClean="0">
                <a:solidFill>
                  <a:schemeClr val="tx1"/>
                </a:solidFill>
              </a:rPr>
              <a:t> </a:t>
            </a:r>
            <a:br>
              <a:rPr lang="en-SG" sz="4000" b="1" dirty="0" smtClean="0">
                <a:solidFill>
                  <a:schemeClr val="tx1"/>
                </a:solidFill>
              </a:rPr>
            </a:br>
            <a:r>
              <a:rPr lang="en-SG" sz="4000" b="1" dirty="0" smtClean="0">
                <a:solidFill>
                  <a:schemeClr val="tx1"/>
                </a:solidFill>
              </a:rPr>
              <a:t>(Matt 19:3 NLT)</a:t>
            </a:r>
            <a:endParaRPr lang="en-US" sz="4000" b="1" dirty="0">
              <a:solidFill>
                <a:schemeClr val="tx1"/>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79626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We must defend marriage today from </a:t>
            </a:r>
            <a:r>
              <a:rPr lang="en-US" b="1" dirty="0" smtClean="0">
                <a:solidFill>
                  <a:schemeClr val="tx2"/>
                </a:solidFill>
                <a:effectLst>
                  <a:glow rad="127000">
                    <a:schemeClr val="bg1"/>
                  </a:glow>
                </a:effectLst>
                <a:latin typeface="Arial" charset="0"/>
                <a:ea typeface="ＭＳ Ｐゴシック" charset="0"/>
                <a:cs typeface="ＭＳ Ｐゴシック" charset="0"/>
              </a:rPr>
              <a:t>attacks.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743419" y="1930400"/>
            <a:ext cx="7874000" cy="4927600"/>
          </a:xfrm>
          <a:prstGeom prst="rect">
            <a:avLst/>
          </a:prstGeom>
        </p:spPr>
      </p:pic>
    </p:spTree>
    <p:extLst>
      <p:ext uri="{BB962C8B-B14F-4D97-AF65-F5344CB8AC3E}">
        <p14:creationId xmlns:p14="http://schemas.microsoft.com/office/powerpoint/2010/main" val="40387577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3999" cy="140305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Lip Service</a:t>
            </a:r>
            <a:endParaRPr lang="en-US" b="1" dirty="0">
              <a:effectLst>
                <a:glow rad="127000">
                  <a:schemeClr val="tx1"/>
                </a:glow>
              </a:effectLst>
              <a:latin typeface="Arial" charset="0"/>
              <a:ea typeface="ＭＳ Ｐゴシック" charset="0"/>
              <a:cs typeface="ＭＳ Ｐゴシック" charset="0"/>
            </a:endParaRPr>
          </a:p>
        </p:txBody>
      </p:sp>
      <p:grpSp>
        <p:nvGrpSpPr>
          <p:cNvPr id="4" name="Group 3"/>
          <p:cNvGrpSpPr/>
          <p:nvPr/>
        </p:nvGrpSpPr>
        <p:grpSpPr>
          <a:xfrm>
            <a:off x="0" y="1270000"/>
            <a:ext cx="9144000" cy="4303059"/>
            <a:chOff x="0" y="1270000"/>
            <a:chExt cx="9144000" cy="4303059"/>
          </a:xfrm>
        </p:grpSpPr>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3" name="Rectangle 2"/>
            <p:cNvSpPr/>
            <p:nvPr/>
          </p:nvSpPr>
          <p:spPr bwMode="auto">
            <a:xfrm>
              <a:off x="3299042" y="1409549"/>
              <a:ext cx="5436450" cy="3980816"/>
            </a:xfrm>
            <a:prstGeom prst="rect">
              <a:avLst/>
            </a:prstGeom>
            <a:solidFill>
              <a:srgbClr val="000000"/>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5" name="Rectangle 2"/>
          <p:cNvSpPr txBox="1">
            <a:spLocks noChangeArrowheads="1"/>
          </p:cNvSpPr>
          <p:nvPr/>
        </p:nvSpPr>
        <p:spPr bwMode="auto">
          <a:xfrm>
            <a:off x="3281383" y="1354775"/>
            <a:ext cx="5737411" cy="396785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smtClean="0">
                <a:effectLst/>
                <a:latin typeface="Arial" charset="0"/>
                <a:ea typeface="ＭＳ Ｐゴシック" charset="0"/>
                <a:cs typeface="ＭＳ Ｐゴシック" charset="0"/>
              </a:rPr>
              <a:t>"</a:t>
            </a:r>
            <a:r>
              <a:rPr lang="en-US" sz="2800" b="1" dirty="0" smtClean="0">
                <a:effectLst/>
                <a:latin typeface="Arial" charset="0"/>
                <a:ea typeface="ＭＳ Ｐゴシック" charset="0"/>
                <a:cs typeface="ＭＳ Ｐゴシック" charset="0"/>
              </a:rPr>
              <a:t>The </a:t>
            </a:r>
            <a:r>
              <a:rPr lang="en-US" sz="2800" b="1" dirty="0">
                <a:effectLst/>
                <a:latin typeface="Arial" charset="0"/>
                <a:ea typeface="ＭＳ Ｐゴシック" charset="0"/>
                <a:cs typeface="ＭＳ Ｐゴシック" charset="0"/>
              </a:rPr>
              <a:t>g</a:t>
            </a:r>
            <a:r>
              <a:rPr lang="en-US" sz="2800" b="1" dirty="0" smtClean="0">
                <a:effectLst/>
                <a:latin typeface="Arial" charset="0"/>
                <a:ea typeface="ＭＳ Ｐゴシック" charset="0"/>
                <a:cs typeface="ＭＳ Ｐゴシック" charset="0"/>
              </a:rPr>
              <a:t>reatest single cause of atheism in the world today is Christians, who acknowledge Jesus with their lips and walk out the door, and deny him by their lifestyle.  That is what an unbelieving world simply finds unbelievable.</a:t>
            </a:r>
            <a:r>
              <a:rPr lang="ru-RU" sz="2800" b="1" dirty="0" smtClean="0">
                <a:effectLst/>
                <a:latin typeface="Arial" charset="0"/>
                <a:ea typeface="ＭＳ Ｐゴシック" charset="0"/>
                <a:cs typeface="ＭＳ Ｐゴシック" charset="0"/>
              </a:rPr>
              <a:t>"</a:t>
            </a:r>
            <a:endParaRPr lang="en-US" sz="2800" b="1" dirty="0" smtClean="0">
              <a:effectLst/>
              <a:latin typeface="Arial" charset="0"/>
              <a:ea typeface="ＭＳ Ｐゴシック" charset="0"/>
              <a:cs typeface="ＭＳ Ｐゴシック" charset="0"/>
            </a:endParaRPr>
          </a:p>
          <a:p>
            <a:pPr>
              <a:defRPr/>
            </a:pPr>
            <a:endParaRPr lang="en-US" sz="1400" b="1" dirty="0" smtClean="0">
              <a:effectLst/>
              <a:latin typeface="Arial" charset="0"/>
              <a:ea typeface="ＭＳ Ｐゴシック" charset="0"/>
              <a:cs typeface="ＭＳ Ｐゴシック" charset="0"/>
            </a:endParaRPr>
          </a:p>
          <a:p>
            <a:pPr>
              <a:defRPr/>
            </a:pPr>
            <a:r>
              <a:rPr lang="en-US" sz="2800" b="1" i="1" dirty="0" smtClean="0">
                <a:effectLst/>
                <a:latin typeface="Apple Chancery"/>
                <a:ea typeface="ＭＳ Ｐゴシック" charset="0"/>
                <a:cs typeface="Apple Chancery"/>
              </a:rPr>
              <a:t>—Brennan Manning—</a:t>
            </a:r>
            <a:endParaRPr lang="en-US" sz="2800" b="1" i="1" dirty="0">
              <a:effectLst/>
              <a:latin typeface="Apple Chancery"/>
              <a:ea typeface="ＭＳ Ｐゴシック" charset="0"/>
              <a:cs typeface="Apple Chancery"/>
            </a:endParaRPr>
          </a:p>
        </p:txBody>
      </p:sp>
    </p:spTree>
    <p:extLst>
      <p:ext uri="{BB962C8B-B14F-4D97-AF65-F5344CB8AC3E}">
        <p14:creationId xmlns:p14="http://schemas.microsoft.com/office/powerpoint/2010/main" val="42107948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944863"/>
            <a:ext cx="9135464" cy="5913137"/>
            <a:chOff x="0" y="944863"/>
            <a:chExt cx="9135464" cy="5913137"/>
          </a:xfrm>
        </p:grpSpPr>
        <p:pic>
          <p:nvPicPr>
            <p:cNvPr id="2" name="Picture 1"/>
            <p:cNvPicPr>
              <a:picLocks noChangeAspect="1"/>
            </p:cNvPicPr>
            <p:nvPr/>
          </p:nvPicPr>
          <p:blipFill>
            <a:blip r:embed="rId3"/>
            <a:stretch>
              <a:fillRect/>
            </a:stretch>
          </p:blipFill>
          <p:spPr>
            <a:xfrm>
              <a:off x="0" y="944863"/>
              <a:ext cx="9135464" cy="5913137"/>
            </a:xfrm>
            <a:prstGeom prst="rect">
              <a:avLst/>
            </a:prstGeom>
          </p:spPr>
        </p:pic>
        <p:sp>
          <p:nvSpPr>
            <p:cNvPr id="4" name="Oval Callout 3"/>
            <p:cNvSpPr/>
            <p:nvPr/>
          </p:nvSpPr>
          <p:spPr bwMode="auto">
            <a:xfrm>
              <a:off x="1822823" y="959804"/>
              <a:ext cx="4183529" cy="2991490"/>
            </a:xfrm>
            <a:prstGeom prst="wedgeEllipseCallout">
              <a:avLst>
                <a:gd name="adj1" fmla="val -50070"/>
                <a:gd name="adj2" fmla="val 49048"/>
              </a:avLst>
            </a:prstGeom>
            <a:solidFill>
              <a:schemeClr val="bg1"/>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7" name="Oval Callout 6"/>
            <p:cNvSpPr/>
            <p:nvPr/>
          </p:nvSpPr>
          <p:spPr bwMode="auto">
            <a:xfrm>
              <a:off x="2794000" y="4159899"/>
              <a:ext cx="3505200" cy="2698101"/>
            </a:xfrm>
            <a:prstGeom prst="wedgeEllipseCallout">
              <a:avLst>
                <a:gd name="adj1" fmla="val 71187"/>
                <a:gd name="adj2" fmla="val -44295"/>
              </a:avLst>
            </a:prstGeom>
            <a:solidFill>
              <a:schemeClr val="bg1"/>
            </a:solidFill>
            <a:ln w="2857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93836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Watch your talk.</a:t>
            </a:r>
            <a:endParaRPr lang="en-US" sz="48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2260599" y="1136794"/>
            <a:ext cx="3429001" cy="2470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chemeClr val="tx1"/>
                </a:solidFill>
                <a:effectLst/>
                <a:latin typeface="Arial Black"/>
                <a:ea typeface="ＭＳ Ｐゴシック" charset="0"/>
                <a:cs typeface="Arial Black"/>
              </a:rPr>
              <a:t>If you were my husband, I’d poison your coffee</a:t>
            </a:r>
            <a:endParaRPr lang="en-US" sz="3600" b="1" dirty="0">
              <a:solidFill>
                <a:schemeClr val="tx1"/>
              </a:solidFill>
              <a:effectLst/>
              <a:latin typeface="Arial Black"/>
              <a:ea typeface="ＭＳ Ｐゴシック" charset="0"/>
              <a:cs typeface="Arial Black"/>
            </a:endParaRPr>
          </a:p>
        </p:txBody>
      </p:sp>
      <p:sp>
        <p:nvSpPr>
          <p:cNvPr id="9" name="Rectangle 2"/>
          <p:cNvSpPr txBox="1">
            <a:spLocks noChangeArrowheads="1"/>
          </p:cNvSpPr>
          <p:nvPr/>
        </p:nvSpPr>
        <p:spPr bwMode="auto">
          <a:xfrm>
            <a:off x="3327399" y="4191793"/>
            <a:ext cx="2413001" cy="24700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solidFill>
                  <a:schemeClr val="tx1"/>
                </a:solidFill>
                <a:effectLst/>
                <a:latin typeface="Arial Black"/>
                <a:ea typeface="ＭＳ Ｐゴシック" charset="0"/>
                <a:cs typeface="Arial Black"/>
              </a:rPr>
              <a:t>If you were my wife, I’d drink it</a:t>
            </a:r>
            <a:endParaRPr lang="en-US" sz="3600" b="1" dirty="0">
              <a:solidFill>
                <a:schemeClr val="tx1"/>
              </a:solidFill>
              <a:effectLst/>
              <a:latin typeface="Arial Black"/>
              <a:ea typeface="ＭＳ Ｐゴシック" charset="0"/>
              <a:cs typeface="Arial Black"/>
            </a:endParaRPr>
          </a:p>
        </p:txBody>
      </p:sp>
    </p:spTree>
    <p:extLst>
      <p:ext uri="{BB962C8B-B14F-4D97-AF65-F5344CB8AC3E}">
        <p14:creationId xmlns:p14="http://schemas.microsoft.com/office/powerpoint/2010/main" val="24033641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070658"/>
            <a:ext cx="9144000" cy="578734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5"/>
            <a:ext cx="9143999" cy="1064164"/>
          </a:xfrm>
          <a:effectLst>
            <a:outerShdw blurRad="63500" dist="35921" dir="2700000" algn="ctr" rotWithShape="0">
              <a:schemeClr val="tx2">
                <a:alpha val="74998"/>
              </a:schemeClr>
            </a:outerShdw>
          </a:effectLst>
          <a:extLst/>
        </p:spPr>
        <p:txBody>
          <a:bodyPr anchor="ctr"/>
          <a:lstStyle/>
          <a:p>
            <a:pPr>
              <a:defRPr/>
            </a:pPr>
            <a:r>
              <a:rPr lang="en-US" sz="4000" b="1" dirty="0" smtClean="0">
                <a:effectLst>
                  <a:glow rad="127000">
                    <a:schemeClr val="tx1"/>
                  </a:glow>
                </a:effectLst>
                <a:latin typeface="Arial" charset="0"/>
                <a:ea typeface="ＭＳ Ｐゴシック" charset="0"/>
                <a:cs typeface="ＭＳ Ｐゴシック" charset="0"/>
              </a:rPr>
              <a:t>Teach True Marriage</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0607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666378"/>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Does a Person Decide Who to Marry</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1672872"/>
            <a:ext cx="9073974" cy="5185128"/>
          </a:xfrm>
          <a:prstGeom prst="rect">
            <a:avLst/>
          </a:prstGeom>
        </p:spPr>
      </p:pic>
    </p:spTree>
    <p:extLst>
      <p:ext uri="{BB962C8B-B14F-4D97-AF65-F5344CB8AC3E}">
        <p14:creationId xmlns:p14="http://schemas.microsoft.com/office/powerpoint/2010/main" val="9932899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77123" y="6494"/>
            <a:ext cx="7248600" cy="68861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05385" y="6494"/>
            <a:ext cx="3794674" cy="2162044"/>
          </a:xfrm>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What is Marriage?</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0607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66468" y="6494"/>
            <a:ext cx="3277531" cy="6837718"/>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Side</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041400"/>
            <a:ext cx="9144000" cy="4754880"/>
          </a:xfrm>
          <a:prstGeom prst="rect">
            <a:avLst/>
          </a:prstGeom>
        </p:spPr>
      </p:pic>
    </p:spTree>
    <p:extLst>
      <p:ext uri="{BB962C8B-B14F-4D97-AF65-F5344CB8AC3E}">
        <p14:creationId xmlns:p14="http://schemas.microsoft.com/office/powerpoint/2010/main" val="39796263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8591762" cy="64897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8890"/>
            <a:ext cx="9143999" cy="715969"/>
          </a:xfrm>
          <a:effectLst/>
          <a:extLst/>
        </p:spPr>
        <p:txBody>
          <a:bodyPr/>
          <a:lstStyle/>
          <a:p>
            <a:pPr>
              <a:defRPr/>
            </a:pPr>
            <a:r>
              <a:rPr lang="ru-RU" b="1" dirty="0" smtClean="0">
                <a:solidFill>
                  <a:schemeClr val="tx2"/>
                </a:solidFill>
                <a:effectLst>
                  <a:glow rad="127000">
                    <a:schemeClr val="bg1"/>
                  </a:glow>
                </a:effectLst>
                <a:latin typeface="Arial" charset="0"/>
                <a:ea typeface="ＭＳ Ｐゴシック" charset="0"/>
                <a:cs typeface="ＭＳ Ｐゴシック" charset="0"/>
              </a:rPr>
              <a:t>"</a:t>
            </a:r>
            <a:r>
              <a:rPr lang="en-US" b="1" dirty="0" smtClean="0">
                <a:solidFill>
                  <a:schemeClr val="tx2"/>
                </a:solidFill>
                <a:effectLst>
                  <a:glow rad="127000">
                    <a:schemeClr val="bg1"/>
                  </a:glow>
                </a:effectLst>
                <a:latin typeface="Arial" charset="0"/>
                <a:ea typeface="ＭＳ Ｐゴシック" charset="0"/>
                <a:cs typeface="ＭＳ Ｐゴシック" charset="0"/>
              </a:rPr>
              <a:t>No Fault Divorce</a:t>
            </a:r>
            <a:r>
              <a:rPr lang="ru-RU" b="1" dirty="0" smtClean="0">
                <a:solidFill>
                  <a:schemeClr val="tx2"/>
                </a:solidFill>
                <a:effectLst>
                  <a:glow rad="127000">
                    <a:schemeClr val="bg1"/>
                  </a:glow>
                </a:effectLst>
                <a:latin typeface="Arial" charset="0"/>
                <a:ea typeface="ＭＳ Ｐゴシック" charset="0"/>
                <a:cs typeface="ＭＳ Ｐゴシック" charset="0"/>
              </a:rPr>
              <a:t>"</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14818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8995"/>
            <a:ext cx="9144000" cy="759100"/>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Mutuality in Marriage</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765594"/>
            <a:ext cx="9144000" cy="6092406"/>
          </a:xfrm>
          <a:prstGeom prst="rect">
            <a:avLst/>
          </a:prstGeom>
        </p:spPr>
      </p:pic>
    </p:spTree>
    <p:extLst>
      <p:ext uri="{BB962C8B-B14F-4D97-AF65-F5344CB8AC3E}">
        <p14:creationId xmlns:p14="http://schemas.microsoft.com/office/powerpoint/2010/main" val="42580419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How can you </a:t>
            </a:r>
            <a:r>
              <a:rPr lang="en-US" sz="4800" b="1" dirty="0" smtClean="0">
                <a:solidFill>
                  <a:srgbClr val="800000"/>
                </a:solidFill>
                <a:effectLst>
                  <a:glow rad="127000">
                    <a:schemeClr val="bg1"/>
                  </a:glow>
                </a:effectLst>
                <a:latin typeface="Chalkduster"/>
                <a:ea typeface="ＭＳ Ｐゴシック" charset="0"/>
                <a:cs typeface="Chalkduster"/>
              </a:rPr>
              <a:t>defend</a:t>
            </a:r>
            <a:r>
              <a:rPr lang="en-US" sz="4800" b="1" dirty="0" smtClean="0">
                <a:solidFill>
                  <a:schemeClr val="tx2"/>
                </a:solidFill>
                <a:effectLst>
                  <a:glow rad="127000">
                    <a:schemeClr val="bg1"/>
                  </a:glow>
                </a:effectLst>
                <a:latin typeface="Arial" charset="0"/>
                <a:ea typeface="ＭＳ Ｐゴシック" charset="0"/>
                <a:cs typeface="ＭＳ Ｐゴシック" charset="0"/>
              </a:rPr>
              <a:t> </a:t>
            </a:r>
            <a:r>
              <a:rPr lang="en-US" b="1" dirty="0" smtClean="0">
                <a:solidFill>
                  <a:schemeClr val="tx2"/>
                </a:solidFill>
                <a:effectLst>
                  <a:glow rad="127000">
                    <a:schemeClr val="bg1"/>
                  </a:glow>
                </a:effectLst>
                <a:latin typeface="Arial" charset="0"/>
                <a:ea typeface="ＭＳ Ｐゴシック" charset="0"/>
                <a:cs typeface="ＭＳ Ｐゴシック" charset="0"/>
              </a:rPr>
              <a:t>marriage?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b="1" dirty="0" smtClean="0">
                <a:solidFill>
                  <a:srgbClr val="000000"/>
                </a:solidFill>
                <a:effectLst>
                  <a:glow rad="127000">
                    <a:srgbClr val="FFFFFF"/>
                  </a:glow>
                </a:effectLst>
                <a:latin typeface="Arial" charset="0"/>
                <a:ea typeface="ＭＳ Ｐゴシック" charset="0"/>
                <a:cs typeface="ＭＳ Ｐゴシック" charset="0"/>
              </a:rPr>
              <a:t>• 2 ways</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6888088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smtClean="0">
                <a:effectLst>
                  <a:glow rad="127000">
                    <a:schemeClr val="tx1"/>
                  </a:glow>
                </a:effectLst>
                <a:latin typeface="Arial" charset="0"/>
                <a:ea typeface="ＭＳ Ｐゴシック" charset="0"/>
                <a:cs typeface="ＭＳ Ｐゴシック" charset="0"/>
              </a:rPr>
              <a:t>Don</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a:t>
            </a:r>
            <a:r>
              <a:rPr lang="en-US" sz="4800" b="1" dirty="0">
                <a:effectLst>
                  <a:glow rad="127000">
                    <a:schemeClr val="tx1"/>
                  </a:glow>
                </a:effectLst>
                <a:latin typeface="Arial" charset="0"/>
                <a:ea typeface="ＭＳ Ｐゴシック" charset="0"/>
                <a:cs typeface="ＭＳ Ｐゴシック" charset="0"/>
              </a:rPr>
              <a:t>let marriage be </a:t>
            </a:r>
            <a:r>
              <a:rPr lang="en-US" sz="4800" b="1" dirty="0">
                <a:solidFill>
                  <a:srgbClr val="FFFF00"/>
                </a:solidFill>
                <a:effectLst>
                  <a:glow rad="127000">
                    <a:schemeClr val="tx1"/>
                  </a:glow>
                </a:effectLst>
                <a:latin typeface="Arial" charset="0"/>
                <a:ea typeface="ＭＳ Ｐゴシック" charset="0"/>
                <a:cs typeface="ＭＳ Ｐゴシック" charset="0"/>
              </a:rPr>
              <a:t>devalued</a:t>
            </a:r>
            <a:r>
              <a:rPr lang="en-US" sz="4800" b="1" dirty="0">
                <a:effectLst>
                  <a:glow rad="127000">
                    <a:schemeClr val="tx1"/>
                  </a:glow>
                </a:effectLst>
                <a:latin typeface="Arial" charset="0"/>
                <a:ea typeface="ＭＳ Ｐゴシック" charset="0"/>
                <a:cs typeface="ＭＳ Ｐゴシック" charset="0"/>
              </a:rPr>
              <a:t> </a:t>
            </a:r>
            <a:r>
              <a:rPr lang="sv-SE" sz="4800" b="1" dirty="0" smtClean="0">
                <a:effectLst>
                  <a:glow rad="127000">
                    <a:schemeClr val="tx1"/>
                  </a:glow>
                </a:effectLst>
                <a:latin typeface="Arial" charset="0"/>
                <a:ea typeface="ＭＳ Ｐゴシック" charset="0"/>
                <a:cs typeface="ＭＳ Ｐゴシック" charset="0"/>
              </a:rPr>
              <a:t>(Matt 5:3</a:t>
            </a:r>
            <a:r>
              <a:rPr lang="en-US" sz="4800" b="1" dirty="0" smtClean="0">
                <a:effectLst>
                  <a:glow rad="127000">
                    <a:schemeClr val="tx1"/>
                  </a:glow>
                </a:effectLst>
                <a:latin typeface="Arial" charset="0"/>
                <a:ea typeface="ＭＳ Ｐゴシック" charset="0"/>
                <a:cs typeface="ＭＳ Ｐゴシック" charset="0"/>
              </a:rPr>
              <a:t>1</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29988758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Defend marriage against </a:t>
            </a:r>
            <a:r>
              <a:rPr lang="en-US" sz="4800" b="1" dirty="0">
                <a:solidFill>
                  <a:srgbClr val="FFFF00"/>
                </a:solidFill>
                <a:effectLst>
                  <a:glow rad="127000">
                    <a:schemeClr val="tx1"/>
                  </a:glow>
                </a:effectLst>
                <a:latin typeface="Arial" charset="0"/>
                <a:ea typeface="ＭＳ Ｐゴシック" charset="0"/>
                <a:cs typeface="ＭＳ Ｐゴシック" charset="0"/>
              </a:rPr>
              <a:t>adultery</a:t>
            </a:r>
            <a:r>
              <a:rPr lang="en-US" sz="4800" b="1" dirty="0">
                <a:effectLst>
                  <a:glow rad="127000">
                    <a:schemeClr val="tx1"/>
                  </a:glow>
                </a:effectLst>
                <a:latin typeface="Arial" charset="0"/>
                <a:ea typeface="ＭＳ Ｐゴシック" charset="0"/>
                <a:cs typeface="ＭＳ Ｐゴシック" charset="0"/>
              </a:rPr>
              <a:t> </a:t>
            </a:r>
            <a:r>
              <a:rPr lang="sv-SE" sz="4800" b="1" dirty="0" smtClean="0">
                <a:effectLst>
                  <a:glow rad="127000">
                    <a:schemeClr val="tx1"/>
                  </a:glow>
                </a:effectLst>
                <a:latin typeface="Arial" charset="0"/>
                <a:ea typeface="ＭＳ Ｐゴシック" charset="0"/>
                <a:cs typeface="ＭＳ Ｐゴシック" charset="0"/>
              </a:rPr>
              <a:t>(Matt 5:3</a:t>
            </a:r>
            <a:r>
              <a:rPr lang="en-US" sz="4800" b="1" dirty="0" smtClean="0">
                <a:effectLst>
                  <a:glow rad="127000">
                    <a:schemeClr val="tx1"/>
                  </a:glow>
                </a:effectLst>
                <a:latin typeface="Arial" charset="0"/>
                <a:ea typeface="ＭＳ Ｐゴシック" charset="0"/>
                <a:cs typeface="ＭＳ Ｐゴシック" charset="0"/>
              </a:rPr>
              <a:t>2</a:t>
            </a:r>
            <a:r>
              <a:rPr lang="en-US" sz="4800" b="1" dirty="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314006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696692"/>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But </a:t>
            </a:r>
            <a:r>
              <a:rPr lang="en-US" sz="3600" b="1" dirty="0">
                <a:effectLst>
                  <a:glow rad="127000">
                    <a:schemeClr val="tx1"/>
                  </a:glow>
                </a:effectLst>
                <a:latin typeface="Arial" charset="0"/>
                <a:ea typeface="ＭＳ Ｐゴシック" charset="0"/>
                <a:cs typeface="ＭＳ Ｐゴシック" charset="0"/>
              </a:rPr>
              <a:t>I say that a man who divorces his wife, unless she has been unfaithful, causes her to commit </a:t>
            </a:r>
            <a:r>
              <a:rPr lang="en-US" sz="3600" b="1" dirty="0" smtClean="0">
                <a:effectLst>
                  <a:glow rad="127000">
                    <a:schemeClr val="tx1"/>
                  </a:glow>
                </a:effectLst>
                <a:latin typeface="Arial" charset="0"/>
                <a:ea typeface="ＭＳ Ｐゴシック" charset="0"/>
                <a:cs typeface="ＭＳ Ｐゴシック" charset="0"/>
              </a:rPr>
              <a:t>adultery</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sv-SE" sz="3600" b="1" dirty="0" smtClean="0">
                <a:effectLst>
                  <a:glow rad="127000">
                    <a:schemeClr val="tx1"/>
                  </a:glow>
                </a:effectLst>
                <a:latin typeface="Arial" charset="0"/>
                <a:ea typeface="ＭＳ Ｐゴシック" charset="0"/>
                <a:cs typeface="ＭＳ Ｐゴシック" charset="0"/>
              </a:rPr>
              <a:t>(Matt 5:3</a:t>
            </a:r>
            <a:r>
              <a:rPr lang="en-US" sz="3600" b="1" dirty="0" smtClean="0">
                <a:effectLst>
                  <a:glow rad="127000">
                    <a:schemeClr val="tx1"/>
                  </a:glow>
                </a:effectLst>
                <a:latin typeface="Arial" charset="0"/>
                <a:ea typeface="ＭＳ Ｐゴシック" charset="0"/>
                <a:cs typeface="ＭＳ Ｐゴシック" charset="0"/>
              </a:rPr>
              <a:t>2a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675792" y="2555776"/>
            <a:ext cx="5736299" cy="4302224"/>
          </a:xfrm>
          <a:prstGeom prst="rect">
            <a:avLst/>
          </a:prstGeom>
        </p:spPr>
      </p:pic>
    </p:spTree>
    <p:extLst>
      <p:ext uri="{BB962C8B-B14F-4D97-AF65-F5344CB8AC3E}">
        <p14:creationId xmlns:p14="http://schemas.microsoft.com/office/powerpoint/2010/main" val="1777088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3999" cy="3695509"/>
          </a:xfrm>
          <a:effectLst>
            <a:outerShdw blurRad="63500" dist="35921" dir="2700000" algn="ctr" rotWithShape="0">
              <a:schemeClr val="tx2">
                <a:alpha val="74998"/>
              </a:schemeClr>
            </a:outerShdw>
          </a:effectLst>
          <a:ex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Jesus honored marriage by declaring that divorce also leads to adultery for the person who marries the divorcee </a:t>
            </a:r>
            <a:r>
              <a:rPr lang="sv-SE" b="1" dirty="0" smtClean="0">
                <a:effectLst>
                  <a:glow rad="127000">
                    <a:schemeClr val="tx1"/>
                  </a:glow>
                </a:effectLst>
                <a:latin typeface="Arial" charset="0"/>
                <a:ea typeface="ＭＳ Ｐゴシック" charset="0"/>
                <a:cs typeface="ＭＳ Ｐゴシック" charset="0"/>
              </a:rPr>
              <a:t>(Matt 5:3</a:t>
            </a:r>
            <a:r>
              <a:rPr lang="en-US" b="1" dirty="0" smtClean="0">
                <a:effectLst>
                  <a:glow rad="127000">
                    <a:schemeClr val="tx1"/>
                  </a:glow>
                </a:effectLst>
                <a:latin typeface="Arial" charset="0"/>
                <a:ea typeface="ＭＳ Ｐゴシック" charset="0"/>
                <a:cs typeface="ＭＳ Ｐゴシック" charset="0"/>
              </a:rPr>
              <a:t>2b</a:t>
            </a:r>
            <a:r>
              <a:rPr lang="en-US" b="1" dirty="0">
                <a:effectLst>
                  <a:glow rad="127000">
                    <a:schemeClr val="tx1"/>
                  </a:glow>
                </a:effectLst>
                <a:latin typeface="Arial" charset="0"/>
                <a:ea typeface="ＭＳ Ｐゴシック" charset="0"/>
                <a:cs typeface="ＭＳ Ｐゴシック" charset="0"/>
              </a:rPr>
              <a:t>) </a:t>
            </a:r>
          </a:p>
        </p:txBody>
      </p:sp>
      <p:pic>
        <p:nvPicPr>
          <p:cNvPr id="2" name="Picture 1"/>
          <p:cNvPicPr>
            <a:picLocks noChangeAspect="1"/>
          </p:cNvPicPr>
          <p:nvPr/>
        </p:nvPicPr>
        <p:blipFill>
          <a:blip r:embed="rId3"/>
          <a:stretch>
            <a:fillRect/>
          </a:stretch>
        </p:blipFill>
        <p:spPr>
          <a:xfrm>
            <a:off x="0" y="3702003"/>
            <a:ext cx="9133264" cy="3155997"/>
          </a:xfrm>
          <a:prstGeom prst="rect">
            <a:avLst/>
          </a:prstGeom>
        </p:spPr>
      </p:pic>
    </p:spTree>
    <p:extLst>
      <p:ext uri="{BB962C8B-B14F-4D97-AF65-F5344CB8AC3E}">
        <p14:creationId xmlns:p14="http://schemas.microsoft.com/office/powerpoint/2010/main" val="42107948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696692"/>
          </a:xfrm>
          <a:effectLst>
            <a:outerShdw blurRad="63500" dist="35921" dir="2700000" algn="ctr" rotWithShape="0">
              <a:schemeClr val="tx2">
                <a:alpha val="74998"/>
              </a:schemeClr>
            </a:outerShdw>
          </a:effectLst>
          <a:ex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How does a man divorcing his wife cause her to commit adultery (32b)?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0910" y="1804846"/>
            <a:ext cx="8128000" cy="5053153"/>
          </a:xfrm>
          <a:prstGeom prst="rect">
            <a:avLst/>
          </a:prstGeom>
        </p:spPr>
      </p:pic>
    </p:spTree>
    <p:extLst>
      <p:ext uri="{BB962C8B-B14F-4D97-AF65-F5344CB8AC3E}">
        <p14:creationId xmlns:p14="http://schemas.microsoft.com/office/powerpoint/2010/main" val="40930810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3246312"/>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You </a:t>
            </a:r>
            <a:r>
              <a:rPr lang="en-US" sz="3600" b="1" dirty="0">
                <a:effectLst>
                  <a:glow rad="127000">
                    <a:schemeClr val="tx1"/>
                  </a:glow>
                </a:effectLst>
                <a:latin typeface="Arial" charset="0"/>
                <a:ea typeface="ＭＳ Ｐゴシック" charset="0"/>
                <a:cs typeface="ＭＳ Ｐゴシック" charset="0"/>
              </a:rPr>
              <a:t>got to find somebody who likes the same stuff. Like if you like sports, she should like it that you like sports, and she should keep the chips and dip coming</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Allan, age 10 </a:t>
            </a:r>
          </a:p>
        </p:txBody>
      </p:sp>
      <p:pic>
        <p:nvPicPr>
          <p:cNvPr id="2" name="Picture 1"/>
          <p:cNvPicPr>
            <a:picLocks noChangeAspect="1"/>
          </p:cNvPicPr>
          <p:nvPr/>
        </p:nvPicPr>
        <p:blipFill>
          <a:blip r:embed="rId3"/>
          <a:stretch>
            <a:fillRect/>
          </a:stretch>
        </p:blipFill>
        <p:spPr>
          <a:xfrm>
            <a:off x="-627322" y="3076616"/>
            <a:ext cx="5041846" cy="3781384"/>
          </a:xfrm>
          <a:prstGeom prst="rect">
            <a:avLst/>
          </a:prstGeom>
        </p:spPr>
      </p:pic>
      <p:pic>
        <p:nvPicPr>
          <p:cNvPr id="3" name="Picture 2"/>
          <p:cNvPicPr>
            <a:picLocks noChangeAspect="1"/>
          </p:cNvPicPr>
          <p:nvPr/>
        </p:nvPicPr>
        <p:blipFill>
          <a:blip r:embed="rId4"/>
          <a:stretch>
            <a:fillRect/>
          </a:stretch>
        </p:blipFill>
        <p:spPr>
          <a:xfrm>
            <a:off x="3855742" y="3076896"/>
            <a:ext cx="5288258" cy="3781104"/>
          </a:xfrm>
          <a:prstGeom prst="rect">
            <a:avLst/>
          </a:prstGeom>
        </p:spPr>
      </p:pic>
    </p:spTree>
    <p:extLst>
      <p:ext uri="{BB962C8B-B14F-4D97-AF65-F5344CB8AC3E}">
        <p14:creationId xmlns:p14="http://schemas.microsoft.com/office/powerpoint/2010/main" val="20038084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solidFill>
            <a:srgbClr val="FF0000"/>
          </a:solid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What is </a:t>
            </a:r>
            <a:r>
              <a:rPr lang="en-US" sz="4800" b="1" i="1" dirty="0" smtClean="0">
                <a:solidFill>
                  <a:srgbClr val="FFFF00"/>
                </a:solidFill>
                <a:effectLst>
                  <a:glow rad="127000">
                    <a:schemeClr val="tx1"/>
                  </a:glow>
                </a:effectLst>
                <a:latin typeface="Arial" charset="0"/>
                <a:ea typeface="ＭＳ Ｐゴシック" charset="0"/>
                <a:cs typeface="ＭＳ Ｐゴシック" charset="0"/>
              </a:rPr>
              <a:t>porneia</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843256"/>
            <a:ext cx="9144000" cy="26966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is-IS"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a man who divorces his wife,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solidFill>
                  <a:srgbClr val="FFFF00"/>
                </a:solidFill>
                <a:effectLst>
                  <a:glow rad="127000">
                    <a:schemeClr val="tx1"/>
                  </a:glow>
                </a:effectLst>
                <a:latin typeface="Arial" charset="0"/>
                <a:ea typeface="ＭＳ Ｐゴシック" charset="0"/>
                <a:cs typeface="ＭＳ Ｐゴシック" charset="0"/>
              </a:rPr>
              <a:t>unless she has </a:t>
            </a:r>
            <a:r>
              <a:rPr lang="en-US" sz="4000" b="1" i="1" dirty="0" smtClean="0">
                <a:solidFill>
                  <a:srgbClr val="FFFF00"/>
                </a:solidFill>
                <a:effectLst>
                  <a:glow rad="127000">
                    <a:schemeClr val="tx1"/>
                  </a:glow>
                </a:effectLst>
                <a:latin typeface="Arial" charset="0"/>
                <a:ea typeface="ＭＳ Ｐゴシック" charset="0"/>
                <a:cs typeface="ＭＳ Ｐゴシック" charset="0"/>
              </a:rPr>
              <a:t>porneia</a:t>
            </a:r>
            <a:r>
              <a:rPr lang="en-US" sz="4000" b="1" i="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br>
              <a:rPr lang="en-US" sz="4000" b="1" dirty="0" smtClean="0">
                <a:effectLst>
                  <a:glow rad="127000">
                    <a:schemeClr val="tx1"/>
                  </a:glow>
                </a:effectLst>
                <a:latin typeface="Arial" charset="0"/>
                <a:ea typeface="ＭＳ Ｐゴシック" charset="0"/>
                <a:cs typeface="ＭＳ Ｐゴシック" charset="0"/>
              </a:rPr>
            </a:br>
            <a:r>
              <a:rPr lang="en-US" sz="4000" b="1" dirty="0" smtClean="0">
                <a:effectLst>
                  <a:glow rad="127000">
                    <a:schemeClr val="tx1"/>
                  </a:glow>
                </a:effectLst>
                <a:latin typeface="Arial" charset="0"/>
                <a:ea typeface="ＭＳ Ｐゴシック" charset="0"/>
                <a:cs typeface="ＭＳ Ｐゴシック" charset="0"/>
              </a:rPr>
              <a:t>causes her to commit adultery</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br>
              <a:rPr lang="en-US" sz="4000" b="1" dirty="0" smtClean="0">
                <a:effectLst>
                  <a:glow rad="127000">
                    <a:schemeClr val="tx1"/>
                  </a:glow>
                </a:effectLst>
                <a:latin typeface="Arial" charset="0"/>
                <a:ea typeface="ＭＳ Ｐゴシック" charset="0"/>
                <a:cs typeface="ＭＳ Ｐゴシック" charset="0"/>
              </a:rPr>
            </a:br>
            <a:r>
              <a:rPr lang="sv-SE" sz="4000" b="1" dirty="0" smtClean="0">
                <a:effectLst>
                  <a:glow rad="127000">
                    <a:schemeClr val="tx1"/>
                  </a:glow>
                </a:effectLst>
                <a:latin typeface="Arial" charset="0"/>
                <a:ea typeface="ＭＳ Ｐゴシック" charset="0"/>
                <a:cs typeface="ＭＳ Ｐゴシック" charset="0"/>
              </a:rPr>
              <a:t>(Matt 5:3</a:t>
            </a:r>
            <a:r>
              <a:rPr lang="en-US" sz="4000" b="1" dirty="0" smtClean="0">
                <a:effectLst>
                  <a:glow rad="127000">
                    <a:schemeClr val="tx1"/>
                  </a:glow>
                </a:effectLst>
                <a:latin typeface="Arial" charset="0"/>
                <a:ea typeface="ＭＳ Ｐゴシック" charset="0"/>
                <a:cs typeface="ＭＳ Ｐゴシック" charset="0"/>
              </a:rPr>
              <a:t>2a).</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92988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758988"/>
            <a:ext cx="9148518" cy="6099012"/>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8950"/>
            <a:ext cx="9143999" cy="793417"/>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What is </a:t>
            </a:r>
            <a:r>
              <a:rPr lang="en-US" b="1" i="1" dirty="0">
                <a:solidFill>
                  <a:schemeClr val="tx2"/>
                </a:solidFill>
                <a:effectLst>
                  <a:glow rad="127000">
                    <a:schemeClr val="bg1"/>
                  </a:glow>
                </a:effectLst>
                <a:latin typeface="Arial" charset="0"/>
                <a:ea typeface="ＭＳ Ｐゴシック" charset="0"/>
                <a:cs typeface="ＭＳ Ｐゴシック" charset="0"/>
              </a:rPr>
              <a:t>porneia</a:t>
            </a:r>
            <a:r>
              <a:rPr lang="en-US" b="1" dirty="0">
                <a:solidFill>
                  <a:schemeClr val="tx2"/>
                </a:solidFill>
                <a:effectLst>
                  <a:glow rad="127000">
                    <a:schemeClr val="bg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4519" y="697016"/>
            <a:ext cx="4843369"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ru-RU" sz="2800" b="1" dirty="0" smtClean="0">
                <a:solidFill>
                  <a:schemeClr val="tx2"/>
                </a:solidFill>
                <a:effectLst>
                  <a:glow rad="127000">
                    <a:schemeClr val="bg1"/>
                  </a:glow>
                </a:effectLst>
                <a:latin typeface="Arial" charset="0"/>
                <a:ea typeface="ＭＳ Ｐゴシック" charset="0"/>
                <a:cs typeface="ＭＳ Ｐゴシック" charset="0"/>
              </a:rPr>
              <a:t>"</a:t>
            </a:r>
            <a:r>
              <a:rPr lang="en-US" sz="2800" b="1" dirty="0" smtClean="0">
                <a:solidFill>
                  <a:schemeClr val="tx2"/>
                </a:solidFill>
                <a:effectLst>
                  <a:glow rad="127000">
                    <a:schemeClr val="bg1"/>
                  </a:glow>
                </a:effectLst>
                <a:latin typeface="Arial" charset="0"/>
                <a:ea typeface="ＭＳ Ｐゴシック" charset="0"/>
                <a:cs typeface="ＭＳ Ｐゴシック" charset="0"/>
              </a:rPr>
              <a:t>unfaithful</a:t>
            </a:r>
            <a:r>
              <a:rPr lang="ru-RU" sz="2800" b="1" dirty="0" smtClean="0">
                <a:solidFill>
                  <a:schemeClr val="tx2"/>
                </a:solidFill>
                <a:effectLst>
                  <a:glow rad="127000">
                    <a:schemeClr val="bg1"/>
                  </a:glow>
                </a:effectLst>
                <a:latin typeface="Arial" charset="0"/>
                <a:ea typeface="ＭＳ Ｐゴシック" charset="0"/>
                <a:cs typeface="ＭＳ Ｐゴシック" charset="0"/>
              </a:rPr>
              <a:t>"</a:t>
            </a:r>
            <a:r>
              <a:rPr lang="en-US" sz="2800" b="1" dirty="0" smtClean="0">
                <a:solidFill>
                  <a:schemeClr val="tx2"/>
                </a:solidFill>
                <a:effectLst>
                  <a:glow rad="127000">
                    <a:schemeClr val="bg1"/>
                  </a:glow>
                </a:effectLst>
                <a:latin typeface="Arial" charset="0"/>
                <a:ea typeface="ＭＳ Ｐゴシック" charset="0"/>
                <a:cs typeface="ＭＳ Ｐゴシック" charset="0"/>
              </a:rPr>
              <a:t> (NLT, NIV)</a:t>
            </a:r>
            <a:endParaRPr lang="en-US" sz="28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4519" y="1351023"/>
            <a:ext cx="4378715"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ru-RU" sz="2800" dirty="0" smtClean="0"/>
              <a:t>"</a:t>
            </a:r>
            <a:r>
              <a:rPr lang="sv-SE" sz="2800" dirty="0" err="1" smtClean="0"/>
              <a:t>unchastity</a:t>
            </a:r>
            <a:r>
              <a:rPr lang="ru-RU" sz="2800" dirty="0" smtClean="0"/>
              <a:t>"</a:t>
            </a:r>
            <a:r>
              <a:rPr lang="en-US" sz="2800" dirty="0" smtClean="0"/>
              <a:t> </a:t>
            </a:r>
            <a:r>
              <a:rPr lang="en-US" sz="2800" dirty="0"/>
              <a:t>(</a:t>
            </a:r>
            <a:r>
              <a:rPr lang="en-US" sz="2800" dirty="0" smtClean="0"/>
              <a:t>NAS)</a:t>
            </a:r>
            <a:endParaRPr lang="en-US" sz="2800" dirty="0"/>
          </a:p>
        </p:txBody>
      </p:sp>
      <p:sp>
        <p:nvSpPr>
          <p:cNvPr id="8" name="Rectangle 2"/>
          <p:cNvSpPr txBox="1">
            <a:spLocks noChangeArrowheads="1"/>
          </p:cNvSpPr>
          <p:nvPr/>
        </p:nvSpPr>
        <p:spPr bwMode="auto">
          <a:xfrm>
            <a:off x="4383235" y="697016"/>
            <a:ext cx="4765284"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ru-RU" sz="2800" b="1" dirty="0" smtClean="0">
                <a:solidFill>
                  <a:schemeClr val="tx2"/>
                </a:solidFill>
                <a:effectLst>
                  <a:glow rad="127000">
                    <a:schemeClr val="bg1"/>
                  </a:glow>
                </a:effectLst>
                <a:latin typeface="Arial" charset="0"/>
                <a:ea typeface="ＭＳ Ｐゴシック" charset="0"/>
                <a:cs typeface="ＭＳ Ｐゴシック" charset="0"/>
              </a:rPr>
              <a:t>"</a:t>
            </a:r>
            <a:r>
              <a:rPr lang="en-US" sz="2800" b="1" dirty="0" smtClean="0">
                <a:solidFill>
                  <a:schemeClr val="tx2"/>
                </a:solidFill>
                <a:effectLst>
                  <a:glow rad="127000">
                    <a:schemeClr val="bg1"/>
                  </a:glow>
                </a:effectLst>
                <a:latin typeface="Arial" charset="0"/>
                <a:ea typeface="ＭＳ Ｐゴシック" charset="0"/>
                <a:cs typeface="ＭＳ Ｐゴシック" charset="0"/>
              </a:rPr>
              <a:t>fornication</a:t>
            </a:r>
            <a:r>
              <a:rPr lang="ru-RU" sz="2800" b="1" dirty="0" smtClean="0">
                <a:solidFill>
                  <a:schemeClr val="tx2"/>
                </a:solidFill>
                <a:effectLst>
                  <a:glow rad="127000">
                    <a:schemeClr val="bg1"/>
                  </a:glow>
                </a:effectLst>
                <a:latin typeface="Arial" charset="0"/>
                <a:ea typeface="ＭＳ Ｐゴシック" charset="0"/>
                <a:cs typeface="ＭＳ Ｐゴシック" charset="0"/>
              </a:rPr>
              <a:t>"</a:t>
            </a:r>
            <a:r>
              <a:rPr lang="en-US" sz="2800" b="1" dirty="0" smtClean="0">
                <a:solidFill>
                  <a:schemeClr val="tx2"/>
                </a:solidFill>
                <a:effectLst>
                  <a:glow rad="127000">
                    <a:schemeClr val="bg1"/>
                  </a:glow>
                </a:effectLst>
                <a:latin typeface="Arial" charset="0"/>
                <a:ea typeface="ＭＳ Ｐゴシック" charset="0"/>
                <a:cs typeface="ＭＳ Ｐゴシック" charset="0"/>
              </a:rPr>
              <a:t> </a:t>
            </a:r>
            <a:r>
              <a:rPr lang="en-US" sz="2800" b="1" dirty="0">
                <a:solidFill>
                  <a:schemeClr val="tx2"/>
                </a:solidFill>
                <a:effectLst>
                  <a:glow rad="127000">
                    <a:schemeClr val="bg1"/>
                  </a:glow>
                </a:effectLst>
                <a:latin typeface="Arial" charset="0"/>
                <a:ea typeface="ＭＳ Ｐゴシック" charset="0"/>
                <a:cs typeface="ＭＳ Ｐゴシック" charset="0"/>
              </a:rPr>
              <a:t>(KJV)</a:t>
            </a:r>
          </a:p>
        </p:txBody>
      </p:sp>
      <p:sp>
        <p:nvSpPr>
          <p:cNvPr id="9" name="Rectangle 2"/>
          <p:cNvSpPr txBox="1">
            <a:spLocks noChangeArrowheads="1"/>
          </p:cNvSpPr>
          <p:nvPr/>
        </p:nvSpPr>
        <p:spPr bwMode="auto">
          <a:xfrm>
            <a:off x="4383235" y="1351023"/>
            <a:ext cx="4765284"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ru-RU" sz="2800" dirty="0" smtClean="0"/>
              <a:t>"</a:t>
            </a:r>
            <a:r>
              <a:rPr lang="sv-SE" sz="2800" dirty="0" err="1" smtClean="0"/>
              <a:t>immorality</a:t>
            </a:r>
            <a:r>
              <a:rPr lang="ru-RU" sz="2800" dirty="0" smtClean="0"/>
              <a:t>"</a:t>
            </a:r>
            <a:r>
              <a:rPr lang="en-US" sz="2800" dirty="0" smtClean="0"/>
              <a:t> (ESV, NET)</a:t>
            </a:r>
            <a:endParaRPr lang="en-US" sz="2800" dirty="0"/>
          </a:p>
        </p:txBody>
      </p:sp>
      <p:sp>
        <p:nvSpPr>
          <p:cNvPr id="10" name="Rectangle 2"/>
          <p:cNvSpPr txBox="1">
            <a:spLocks noChangeArrowheads="1"/>
          </p:cNvSpPr>
          <p:nvPr/>
        </p:nvSpPr>
        <p:spPr bwMode="auto">
          <a:xfrm>
            <a:off x="2322303" y="2020520"/>
            <a:ext cx="4378715" cy="7934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chemeClr val="tx2"/>
                </a:solidFill>
                <a:effectLst>
                  <a:glow rad="127000">
                    <a:schemeClr val="bg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endParaRPr lang="en-US" sz="2800" dirty="0"/>
          </a:p>
        </p:txBody>
      </p:sp>
    </p:spTree>
    <p:extLst>
      <p:ext uri="{BB962C8B-B14F-4D97-AF65-F5344CB8AC3E}">
        <p14:creationId xmlns:p14="http://schemas.microsoft.com/office/powerpoint/2010/main" val="33384058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860" y="1221075"/>
            <a:ext cx="3407905" cy="5246400"/>
          </a:xfrm>
          <a:prstGeom prst="rect">
            <a:avLst/>
          </a:prstGeom>
        </p:spPr>
      </p:pic>
      <p:sp>
        <p:nvSpPr>
          <p:cNvPr id="900098" name="Rectangle 2"/>
          <p:cNvSpPr>
            <a:spLocks noGrp="1" noChangeArrowheads="1"/>
          </p:cNvSpPr>
          <p:nvPr>
            <p:ph type="ctrTitle"/>
          </p:nvPr>
        </p:nvSpPr>
        <p:spPr>
          <a:xfrm>
            <a:off x="-14940" y="-52101"/>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The Vow</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944471" y="1448419"/>
            <a:ext cx="5110423" cy="50190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smtClean="0">
                <a:solidFill>
                  <a:schemeClr val="tx2"/>
                </a:solidFill>
                <a:effectLst>
                  <a:glow rad="127000">
                    <a:schemeClr val="bg1"/>
                  </a:glow>
                </a:effectLst>
                <a:latin typeface="Arial" charset="0"/>
                <a:ea typeface="ＭＳ Ｐゴシック" charset="0"/>
                <a:cs typeface="ＭＳ Ｐゴシック" charset="0"/>
              </a:rPr>
              <a:t>"</a:t>
            </a:r>
            <a:r>
              <a:rPr lang="en-US" sz="3200" b="1" dirty="0" smtClean="0">
                <a:solidFill>
                  <a:schemeClr val="tx2"/>
                </a:solidFill>
                <a:effectLst>
                  <a:glow rad="127000">
                    <a:schemeClr val="bg1"/>
                  </a:glow>
                </a:effectLst>
                <a:latin typeface="Arial" charset="0"/>
                <a:ea typeface="ＭＳ Ｐゴシック" charset="0"/>
                <a:cs typeface="ＭＳ Ｐゴシック" charset="0"/>
              </a:rPr>
              <a:t>I</a:t>
            </a:r>
            <a:r>
              <a:rPr lang="en-US" sz="3200" b="1" dirty="0">
                <a:solidFill>
                  <a:schemeClr val="tx2"/>
                </a:solidFill>
                <a:effectLst>
                  <a:glow rad="127000">
                    <a:schemeClr val="bg1"/>
                  </a:glow>
                </a:effectLst>
                <a:latin typeface="Arial" charset="0"/>
                <a:ea typeface="ＭＳ Ｐゴシック" charset="0"/>
                <a:cs typeface="ＭＳ Ｐゴシック" charset="0"/>
              </a:rPr>
              <a:t>, [name], take you [name], to be my [husband/wife], to have and to hold from this day forward, for better or for worse, for richer, for poorer, in sickness and in health, to love and to cherish; from this day forward until </a:t>
            </a:r>
            <a:r>
              <a:rPr lang="en-US" sz="3200" b="1" dirty="0" smtClean="0">
                <a:solidFill>
                  <a:schemeClr val="tx2"/>
                </a:solidFill>
                <a:effectLst>
                  <a:glow rad="127000">
                    <a:schemeClr val="bg1"/>
                  </a:glow>
                </a:effectLst>
                <a:latin typeface="Arial" charset="0"/>
                <a:ea typeface="ＭＳ Ｐゴシック" charset="0"/>
                <a:cs typeface="ＭＳ Ｐゴシック" charset="0"/>
              </a:rPr>
              <a:t/>
            </a:r>
            <a:br>
              <a:rPr lang="en-US" sz="3200" b="1" dirty="0" smtClean="0">
                <a:solidFill>
                  <a:schemeClr val="tx2"/>
                </a:solidFill>
                <a:effectLst>
                  <a:glow rad="127000">
                    <a:schemeClr val="bg1"/>
                  </a:glow>
                </a:effectLst>
                <a:latin typeface="Arial" charset="0"/>
                <a:ea typeface="ＭＳ Ｐゴシック" charset="0"/>
                <a:cs typeface="ＭＳ Ｐゴシック" charset="0"/>
              </a:rPr>
            </a:br>
            <a:r>
              <a:rPr lang="en-US" sz="3200" b="1" dirty="0" smtClean="0">
                <a:solidFill>
                  <a:schemeClr val="tx2"/>
                </a:solidFill>
                <a:effectLst>
                  <a:glow rad="127000">
                    <a:schemeClr val="bg1"/>
                  </a:glow>
                </a:effectLst>
                <a:latin typeface="Arial" charset="0"/>
                <a:ea typeface="ＭＳ Ｐゴシック" charset="0"/>
                <a:cs typeface="ＭＳ Ｐゴシック" charset="0"/>
              </a:rPr>
              <a:t>death </a:t>
            </a:r>
            <a:r>
              <a:rPr lang="en-US" sz="3200" b="1" dirty="0">
                <a:solidFill>
                  <a:schemeClr val="tx2"/>
                </a:solidFill>
                <a:effectLst>
                  <a:glow rad="127000">
                    <a:schemeClr val="bg1"/>
                  </a:glow>
                </a:effectLst>
                <a:latin typeface="Arial" charset="0"/>
                <a:ea typeface="ＭＳ Ｐゴシック" charset="0"/>
                <a:cs typeface="ＭＳ Ｐゴシック" charset="0"/>
              </a:rPr>
              <a:t>do us part</a:t>
            </a:r>
            <a:r>
              <a:rPr lang="en-US" sz="3200" b="1" dirty="0" smtClean="0">
                <a:solidFill>
                  <a:schemeClr val="tx2"/>
                </a:solidFill>
                <a:effectLst>
                  <a:glow rad="127000">
                    <a:schemeClr val="bg1"/>
                  </a:glow>
                </a:effectLst>
                <a:latin typeface="Arial" charset="0"/>
                <a:ea typeface="ＭＳ Ｐゴシック" charset="0"/>
                <a:cs typeface="ＭＳ Ｐゴシック" charset="0"/>
              </a:rPr>
              <a:t>.</a:t>
            </a:r>
            <a:r>
              <a:rPr lang="ru-RU" sz="3200" b="1" dirty="0" smtClean="0">
                <a:solidFill>
                  <a:schemeClr val="tx2"/>
                </a:solidFill>
                <a:effectLst>
                  <a:glow rad="127000">
                    <a:schemeClr val="bg1"/>
                  </a:glow>
                </a:effectLst>
                <a:latin typeface="Arial" charset="0"/>
                <a:ea typeface="ＭＳ Ｐゴシック" charset="0"/>
                <a:cs typeface="ＭＳ Ｐゴシック" charset="0"/>
              </a:rPr>
              <a:t>"</a:t>
            </a:r>
            <a:endParaRPr lang="en-US" sz="32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9971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9469"/>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43500" y="6494"/>
            <a:ext cx="4000499" cy="6851506"/>
          </a:xfrm>
          <a:effectLst>
            <a:outerShdw blurRad="63500" dist="35921" dir="2700000" algn="ctr" rotWithShape="0">
              <a:schemeClr val="tx2">
                <a:alpha val="74998"/>
              </a:schemeClr>
            </a:outerShdw>
          </a:effectLst>
          <a:extLst/>
        </p:spPr>
        <p:txBody>
          <a:bodyPr anchor="ctr"/>
          <a:lstStyle/>
          <a:p>
            <a:pPr>
              <a:defRPr/>
            </a:pPr>
            <a:r>
              <a:rPr lang="en-US" b="1" i="1" dirty="0" smtClean="0">
                <a:solidFill>
                  <a:srgbClr val="FFFF00"/>
                </a:solidFill>
                <a:effectLst>
                  <a:glow rad="127000">
                    <a:schemeClr val="tx1"/>
                  </a:glow>
                </a:effectLst>
                <a:latin typeface="Arial" charset="0"/>
                <a:ea typeface="ＭＳ Ｐゴシック" charset="0"/>
                <a:cs typeface="ＭＳ Ｐゴシック" charset="0"/>
              </a:rPr>
              <a:t>Porneia</a:t>
            </a:r>
            <a:r>
              <a:rPr lang="en-US" b="1" dirty="0" smtClean="0">
                <a:solidFill>
                  <a:srgbClr val="FFFF00"/>
                </a:solidFill>
                <a:effectLst>
                  <a:glow rad="127000">
                    <a:schemeClr val="tx1"/>
                  </a:glow>
                </a:effectLst>
                <a:latin typeface="Arial" charset="0"/>
                <a:ea typeface="ＭＳ Ｐゴシック" charset="0"/>
                <a:cs typeface="ＭＳ Ｐゴシック" charset="0"/>
              </a:rPr>
              <a:t> </a:t>
            </a:r>
            <a:r>
              <a:rPr lang="en-US" b="1" dirty="0" smtClean="0">
                <a:effectLst>
                  <a:glow rad="127000">
                    <a:schemeClr val="tx1"/>
                  </a:glow>
                </a:effectLst>
                <a:latin typeface="Arial" charset="0"/>
                <a:ea typeface="ＭＳ Ｐゴシック" charset="0"/>
                <a:cs typeface="ＭＳ Ｐゴシック" charset="0"/>
              </a:rPr>
              <a:t>refers to any sexual sin that violates the vow made at marriage</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00607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2696692"/>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anyone who marries a divorced woman also commits </a:t>
            </a:r>
            <a:r>
              <a:rPr lang="en-US" sz="3600" b="1" dirty="0" smtClean="0">
                <a:effectLst>
                  <a:glow rad="127000">
                    <a:schemeClr val="tx1"/>
                  </a:glow>
                </a:effectLst>
                <a:latin typeface="Arial" charset="0"/>
                <a:ea typeface="ＭＳ Ｐゴシック" charset="0"/>
                <a:cs typeface="ＭＳ Ｐゴシック" charset="0"/>
              </a:rPr>
              <a:t>adultery</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sv-SE" sz="3600" b="1" dirty="0" smtClean="0">
                <a:effectLst>
                  <a:glow rad="127000">
                    <a:schemeClr val="tx1"/>
                  </a:glow>
                </a:effectLst>
                <a:latin typeface="Arial" charset="0"/>
                <a:ea typeface="ＭＳ Ｐゴシック" charset="0"/>
                <a:cs typeface="ＭＳ Ｐゴシック" charset="0"/>
              </a:rPr>
              <a:t>(Matt 5:3</a:t>
            </a:r>
            <a:r>
              <a:rPr lang="en-US" sz="3600" b="1" dirty="0" smtClean="0">
                <a:effectLst>
                  <a:glow rad="127000">
                    <a:schemeClr val="tx1"/>
                  </a:glow>
                </a:effectLst>
                <a:latin typeface="Arial" charset="0"/>
                <a:ea typeface="ＭＳ Ｐゴシック" charset="0"/>
                <a:cs typeface="ＭＳ Ｐゴシック" charset="0"/>
              </a:rPr>
              <a:t>2b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0" y="2540000"/>
            <a:ext cx="9144000" cy="4318000"/>
          </a:xfrm>
          <a:prstGeom prst="rect">
            <a:avLst/>
          </a:prstGeom>
        </p:spPr>
      </p:pic>
    </p:spTree>
    <p:extLst>
      <p:ext uri="{BB962C8B-B14F-4D97-AF65-F5344CB8AC3E}">
        <p14:creationId xmlns:p14="http://schemas.microsoft.com/office/powerpoint/2010/main" val="17930930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3124332"/>
          </a:xfrm>
          <a:effectLst>
            <a:outerShdw blurRad="63500" dist="35921" dir="2700000" algn="ctr" rotWithShape="0">
              <a:schemeClr val="tx2">
                <a:alpha val="74998"/>
              </a:schemeClr>
            </a:outerShdw>
          </a:effectLst>
          <a:extLst/>
        </p:spPr>
        <p:txBody>
          <a:bodyPr anchor="ctr"/>
          <a:lstStyle/>
          <a:p>
            <a:pPr>
              <a:defRPr/>
            </a:pPr>
            <a:r>
              <a:rPr lang="en-US" sz="4000" b="1" dirty="0">
                <a:effectLst>
                  <a:glow rad="127000">
                    <a:schemeClr val="tx1"/>
                  </a:glow>
                </a:effectLst>
                <a:latin typeface="Arial" charset="0"/>
                <a:ea typeface="ＭＳ Ｐゴシック" charset="0"/>
                <a:cs typeface="ＭＳ Ｐゴシック" charset="0"/>
              </a:rPr>
              <a:t>Does the adultery here refer to a constant state of perpetual adultery or a single act of adultery? </a:t>
            </a:r>
          </a:p>
        </p:txBody>
      </p:sp>
      <p:pic>
        <p:nvPicPr>
          <p:cNvPr id="2" name="Picture 1"/>
          <p:cNvPicPr>
            <a:picLocks noChangeAspect="1"/>
          </p:cNvPicPr>
          <p:nvPr/>
        </p:nvPicPr>
        <p:blipFill>
          <a:blip r:embed="rId3"/>
          <a:stretch>
            <a:fillRect/>
          </a:stretch>
        </p:blipFill>
        <p:spPr>
          <a:xfrm>
            <a:off x="0" y="3130826"/>
            <a:ext cx="9144000" cy="3727174"/>
          </a:xfrm>
          <a:prstGeom prst="rect">
            <a:avLst/>
          </a:prstGeom>
        </p:spPr>
      </p:pic>
    </p:spTree>
    <p:extLst>
      <p:ext uri="{BB962C8B-B14F-4D97-AF65-F5344CB8AC3E}">
        <p14:creationId xmlns:p14="http://schemas.microsoft.com/office/powerpoint/2010/main" val="3747892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We need to help marriages in </a:t>
            </a:r>
            <a:r>
              <a:rPr lang="en-US" b="1" dirty="0" smtClean="0">
                <a:solidFill>
                  <a:schemeClr val="tx2"/>
                </a:solidFill>
                <a:effectLst>
                  <a:glow rad="127000">
                    <a:schemeClr val="bg1"/>
                  </a:glow>
                </a:effectLst>
                <a:latin typeface="Arial" charset="0"/>
                <a:ea typeface="ＭＳ Ｐゴシック" charset="0"/>
                <a:cs typeface="ＭＳ Ｐゴシック" charset="0"/>
              </a:rPr>
              <a:t>trouble.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16419" y="2476500"/>
            <a:ext cx="8128000" cy="4381500"/>
          </a:xfrm>
          <a:prstGeom prst="rect">
            <a:avLst/>
          </a:prstGeom>
        </p:spPr>
      </p:pic>
    </p:spTree>
    <p:extLst>
      <p:ext uri="{BB962C8B-B14F-4D97-AF65-F5344CB8AC3E}">
        <p14:creationId xmlns:p14="http://schemas.microsoft.com/office/powerpoint/2010/main" val="2099058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096"/>
            <a:ext cx="9144000" cy="608990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Virgins Until Marriage</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874104" y="4854725"/>
            <a:ext cx="7269896" cy="1086599"/>
          </a:xfrm>
          <a:prstGeom prst="rect">
            <a:avLst/>
          </a:prstGeom>
          <a:solidFill>
            <a:srgbClr val="8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3600" b="1" i="1" dirty="0">
                <a:effectLst>
                  <a:glow rad="127000">
                    <a:schemeClr val="tx1"/>
                  </a:glow>
                </a:effectLst>
                <a:latin typeface="Arial" charset="0"/>
                <a:ea typeface="ＭＳ Ｐゴシック" charset="0"/>
                <a:cs typeface="ＭＳ Ｐゴシック" charset="0"/>
              </a:rPr>
              <a:t>h</a:t>
            </a:r>
            <a:r>
              <a:rPr lang="en-US" sz="3600" b="1" i="1" dirty="0" smtClean="0">
                <a:effectLst>
                  <a:glow rad="127000">
                    <a:schemeClr val="tx1"/>
                  </a:glow>
                </a:effectLst>
                <a:latin typeface="Arial" charset="0"/>
                <a:ea typeface="ＭＳ Ｐゴシック" charset="0"/>
                <a:cs typeface="ＭＳ Ｐゴシック" charset="0"/>
              </a:rPr>
              <a:t>ow women who waited </a:t>
            </a:r>
            <a:br>
              <a:rPr lang="en-US" sz="3600" b="1" i="1" dirty="0" smtClean="0">
                <a:effectLst>
                  <a:glow rad="127000">
                    <a:schemeClr val="tx1"/>
                  </a:glow>
                </a:effectLst>
                <a:latin typeface="Arial" charset="0"/>
                <a:ea typeface="ＭＳ Ｐゴシック" charset="0"/>
                <a:cs typeface="ＭＳ Ｐゴシック" charset="0"/>
              </a:rPr>
            </a:br>
            <a:r>
              <a:rPr lang="en-US" sz="3600" b="1" i="1" dirty="0" smtClean="0">
                <a:effectLst>
                  <a:glow rad="127000">
                    <a:schemeClr val="tx1"/>
                  </a:glow>
                </a:effectLst>
                <a:latin typeface="Arial" charset="0"/>
                <a:ea typeface="ＭＳ Ｐゴシック" charset="0"/>
                <a:cs typeface="ＭＳ Ｐゴシック" charset="0"/>
              </a:rPr>
              <a:t>feel about their choice</a:t>
            </a:r>
            <a:endParaRPr lang="en-US" sz="36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487325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923905"/>
          </a:xfrm>
          <a:solidFill>
            <a:srgbClr val="FF0000"/>
          </a:solidFill>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Fornication Rate in USA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32319" y="5517401"/>
            <a:ext cx="2276804"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1900</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6102454" y="5517401"/>
            <a:ext cx="3041546"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2002</a:t>
            </a:r>
            <a:endParaRPr lang="en-US" sz="48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1032290" y="4523409"/>
            <a:ext cx="1843127"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1%</a:t>
            </a:r>
            <a:endParaRPr lang="en-US" sz="4800" b="1" dirty="0">
              <a:effectLst>
                <a:glow rad="127000">
                  <a:schemeClr val="tx1"/>
                </a:glow>
              </a:effectLst>
              <a:latin typeface="Arial" charset="0"/>
              <a:ea typeface="ＭＳ Ｐゴシック" charset="0"/>
              <a:cs typeface="ＭＳ Ｐゴシック" charset="0"/>
            </a:endParaRPr>
          </a:p>
        </p:txBody>
      </p:sp>
      <p:cxnSp>
        <p:nvCxnSpPr>
          <p:cNvPr id="4" name="Straight Arrow Connector 3"/>
          <p:cNvCxnSpPr/>
          <p:nvPr/>
        </p:nvCxnSpPr>
        <p:spPr bwMode="auto">
          <a:xfrm>
            <a:off x="1192611" y="5622708"/>
            <a:ext cx="7434462" cy="0"/>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15" name="Rectangle 2"/>
          <p:cNvSpPr txBox="1">
            <a:spLocks noChangeArrowheads="1"/>
          </p:cNvSpPr>
          <p:nvPr/>
        </p:nvSpPr>
        <p:spPr bwMode="auto">
          <a:xfrm>
            <a:off x="6728586" y="1612002"/>
            <a:ext cx="1843127"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95%</a:t>
            </a:r>
            <a:endParaRPr lang="en-US" sz="4800" b="1" dirty="0">
              <a:effectLst>
                <a:glow rad="127000">
                  <a:schemeClr val="tx1"/>
                </a:glow>
              </a:effectLst>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0" y="5079409"/>
            <a:ext cx="1192611" cy="931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0</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0" y="783250"/>
            <a:ext cx="1616490" cy="9312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100%</a:t>
            </a:r>
            <a:endParaRPr lang="en-US" sz="3600" b="1" dirty="0">
              <a:effectLst>
                <a:glow rad="127000">
                  <a:schemeClr val="tx1"/>
                </a:glow>
              </a:effectLst>
              <a:latin typeface="Arial" charset="0"/>
              <a:ea typeface="ＭＳ Ｐゴシック" charset="0"/>
              <a:cs typeface="ＭＳ Ｐゴシック" charset="0"/>
            </a:endParaRPr>
          </a:p>
        </p:txBody>
      </p:sp>
      <p:cxnSp>
        <p:nvCxnSpPr>
          <p:cNvPr id="12" name="Straight Arrow Connector 11"/>
          <p:cNvCxnSpPr/>
          <p:nvPr/>
        </p:nvCxnSpPr>
        <p:spPr bwMode="auto">
          <a:xfrm flipV="1">
            <a:off x="1242689" y="1476824"/>
            <a:ext cx="0" cy="4145884"/>
          </a:xfrm>
          <a:prstGeom prst="straightConnector1">
            <a:avLst/>
          </a:prstGeom>
          <a:solidFill>
            <a:schemeClr val="accent1"/>
          </a:solidFill>
          <a:ln w="76200" cap="flat" cmpd="sng" algn="ctr">
            <a:solidFill>
              <a:srgbClr val="FFFF00"/>
            </a:solidFill>
            <a:prstDash val="solid"/>
            <a:round/>
            <a:headEnd type="none" w="med" len="med"/>
            <a:tailEnd type="arrow"/>
          </a:ln>
          <a:effectLst/>
        </p:spPr>
      </p:cxnSp>
      <p:sp>
        <p:nvSpPr>
          <p:cNvPr id="13" name="Right Arrow 12"/>
          <p:cNvSpPr/>
          <p:nvPr/>
        </p:nvSpPr>
        <p:spPr bwMode="auto">
          <a:xfrm rot="19738630">
            <a:off x="3115679" y="3189939"/>
            <a:ext cx="3358907" cy="1181459"/>
          </a:xfrm>
          <a:prstGeom prst="right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Rectangle 2"/>
          <p:cNvSpPr txBox="1">
            <a:spLocks noChangeArrowheads="1"/>
          </p:cNvSpPr>
          <p:nvPr/>
        </p:nvSpPr>
        <p:spPr bwMode="auto">
          <a:xfrm>
            <a:off x="2362200" y="933525"/>
            <a:ext cx="4267200" cy="6784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smtClean="0">
                <a:effectLst>
                  <a:glow rad="127000">
                    <a:schemeClr val="tx1"/>
                  </a:glow>
                </a:effectLst>
                <a:latin typeface="Arial" charset="0"/>
                <a:ea typeface="ＭＳ Ｐゴシック" charset="0"/>
                <a:cs typeface="ＭＳ Ｐゴシック" charset="0"/>
              </a:rPr>
              <a:t>Source: </a:t>
            </a:r>
            <a:r>
              <a:rPr lang="en-US" sz="2800" b="1" i="1" dirty="0" smtClean="0">
                <a:effectLst>
                  <a:glow rad="127000">
                    <a:schemeClr val="tx1"/>
                  </a:glow>
                </a:effectLst>
                <a:latin typeface="Arial" charset="0"/>
                <a:ea typeface="ＭＳ Ｐゴシック" charset="0"/>
                <a:cs typeface="ＭＳ Ｐゴシック" charset="0"/>
              </a:rPr>
              <a:t>USA Today</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568739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pic>
        <p:nvPicPr>
          <p:cNvPr id="183298" name="Picture 6" descr="orangeflrs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AutoShape 5"/>
          <p:cNvSpPr>
            <a:spLocks noChangeArrowheads="1"/>
          </p:cNvSpPr>
          <p:nvPr/>
        </p:nvSpPr>
        <p:spPr bwMode="auto">
          <a:xfrm>
            <a:off x="2209800" y="0"/>
            <a:ext cx="4495800" cy="35052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1">
            <a:gsLst>
              <a:gs pos="0">
                <a:schemeClr val="folHlink"/>
              </a:gs>
              <a:gs pos="100000">
                <a:schemeClr val="folHlink">
                  <a:gamma/>
                  <a:shade val="46275"/>
                  <a:invGamma/>
                </a:schemeClr>
              </a:gs>
            </a:gsLst>
            <a:path path="shape">
              <a:fillToRect l="50000" t="50000" r="50000" b="50000"/>
            </a:path>
          </a:gradFill>
          <a:ln w="9525">
            <a:solidFill>
              <a:schemeClr val="tx1"/>
            </a:solid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CC"/>
              </a:solidFill>
              <a:latin typeface="Times New Roman"/>
              <a:ea typeface="ＭＳ Ｐゴシック" charset="0"/>
              <a:cs typeface="ＭＳ Ｐゴシック" charset="0"/>
            </a:endParaRPr>
          </a:p>
        </p:txBody>
      </p:sp>
      <p:sp>
        <p:nvSpPr>
          <p:cNvPr id="14338" name="Rectangle 2"/>
          <p:cNvSpPr>
            <a:spLocks noGrp="1" noChangeArrowheads="1"/>
          </p:cNvSpPr>
          <p:nvPr>
            <p:ph type="title"/>
          </p:nvPr>
        </p:nvSpPr>
        <p:spPr>
          <a:xfrm>
            <a:off x="1778000" y="304800"/>
            <a:ext cx="5422900" cy="685800"/>
          </a:xfrm>
          <a:effectLst>
            <a:outerShdw blurRad="63500" dist="35921" dir="2700000" algn="ctr" rotWithShape="0">
              <a:schemeClr val="bg1">
                <a:alpha val="74998"/>
              </a:schemeClr>
            </a:outerShdw>
          </a:effectLst>
          <a:extLst/>
        </p:spPr>
        <p:txBody>
          <a:bodyPr anchor="ctr" anchorCtr="1"/>
          <a:lstStyle/>
          <a:p>
            <a:pPr algn="ctr">
              <a:defRPr/>
            </a:pPr>
            <a:r>
              <a:rPr lang="en-US" b="1" i="0" dirty="0" smtClean="0">
                <a:effectLst>
                  <a:glow rad="101600">
                    <a:schemeClr val="bg1"/>
                  </a:glow>
                </a:effectLst>
                <a:latin typeface="Arial Black" pitchFamily="-112" charset="0"/>
                <a:ea typeface="+mj-ea"/>
                <a:cs typeface="+mj-cs"/>
              </a:rPr>
              <a:t>Song of Songs</a:t>
            </a:r>
            <a:endParaRPr lang="en-US" b="1" i="0" dirty="0">
              <a:effectLst>
                <a:glow rad="101600">
                  <a:schemeClr val="bg1"/>
                </a:glow>
              </a:effectLst>
              <a:latin typeface="Arial Black" pitchFamily="-112" charset="0"/>
              <a:ea typeface="+mj-ea"/>
              <a:cs typeface="+mj-cs"/>
            </a:endParaRPr>
          </a:p>
        </p:txBody>
      </p:sp>
      <p:sp>
        <p:nvSpPr>
          <p:cNvPr id="14339" name="Rectangle 3"/>
          <p:cNvSpPr>
            <a:spLocks noGrp="1" noChangeArrowheads="1"/>
          </p:cNvSpPr>
          <p:nvPr>
            <p:ph type="body" idx="1"/>
          </p:nvPr>
        </p:nvSpPr>
        <p:spPr>
          <a:xfrm>
            <a:off x="304800" y="990600"/>
            <a:ext cx="8839200" cy="2417763"/>
          </a:xfrm>
        </p:spPr>
        <p:txBody>
          <a:bodyPr/>
          <a:lstStyle/>
          <a:p>
            <a:pPr>
              <a:defRPr/>
            </a:pPr>
            <a:r>
              <a:rPr lang="en-US" altLang="zh-CN" sz="3600" b="1" dirty="0">
                <a:solidFill>
                  <a:srgbClr val="FFFFFF"/>
                </a:solidFill>
                <a:effectLst>
                  <a:glow rad="101600">
                    <a:schemeClr val="bg1"/>
                  </a:glow>
                  <a:outerShdw blurRad="38100" dist="38100" dir="2700000" algn="tl">
                    <a:srgbClr val="000000"/>
                  </a:outerShdw>
                </a:effectLst>
                <a:latin typeface="Arial" charset="0"/>
                <a:ea typeface="SimSun" charset="0"/>
                <a:cs typeface="SimSun" charset="0"/>
              </a:rPr>
              <a:t>Exercise premarital sexual restraint so that marriage can be enjoyed to its fullest (i.e., allow love to blossom in its own </a:t>
            </a:r>
            <a:r>
              <a:rPr lang="en-US" altLang="zh-CN" sz="3600" b="1" dirty="0" smtClean="0">
                <a:solidFill>
                  <a:srgbClr val="FFFFFF"/>
                </a:solidFill>
                <a:effectLst>
                  <a:glow rad="101600">
                    <a:schemeClr val="bg1"/>
                  </a:glow>
                  <a:outerShdw blurRad="38100" dist="38100" dir="2700000" algn="tl">
                    <a:srgbClr val="000000"/>
                  </a:outerShdw>
                </a:effectLst>
                <a:latin typeface="Arial" charset="0"/>
                <a:ea typeface="SimSun" charset="0"/>
                <a:cs typeface="SimSun" charset="0"/>
              </a:rPr>
              <a:t>time).</a:t>
            </a:r>
            <a:endParaRPr lang="en-US" altLang="zh-CN" sz="3600" dirty="0">
              <a:solidFill>
                <a:srgbClr val="FFFFFF"/>
              </a:solidFill>
              <a:effectLst>
                <a:glow rad="101600">
                  <a:schemeClr val="bg1"/>
                </a:glow>
                <a:outerShdw blurRad="38100" dist="38100" dir="2700000" algn="tl">
                  <a:srgbClr val="000000"/>
                </a:outerShdw>
              </a:effectLst>
              <a:latin typeface="Arial" charset="0"/>
              <a:ea typeface="SimSun" charset="0"/>
              <a:cs typeface="SimSun" charset="0"/>
            </a:endParaRPr>
          </a:p>
        </p:txBody>
      </p:sp>
      <p:sp>
        <p:nvSpPr>
          <p:cNvPr id="14340" name="Text Box 4"/>
          <p:cNvSpPr txBox="1">
            <a:spLocks noChangeArrowheads="1"/>
          </p:cNvSpPr>
          <p:nvPr/>
        </p:nvSpPr>
        <p:spPr bwMode="auto">
          <a:xfrm>
            <a:off x="8229600" y="0"/>
            <a:ext cx="838200" cy="457200"/>
          </a:xfrm>
          <a:prstGeom prst="rect">
            <a:avLst/>
          </a:prstGeom>
          <a:noFill/>
          <a:ln w="12700">
            <a:noFill/>
            <a:miter lim="800000"/>
            <a:headEnd type="none" w="sm" len="sm"/>
            <a:tailEnd type="none" w="sm" len="sm"/>
          </a:ln>
          <a:effectLst>
            <a:outerShdw blurRad="63500" dist="35921" dir="2700000" algn="ctr" rotWithShape="0">
              <a:schemeClr val="bg1">
                <a:alpha val="74998"/>
              </a:schemeClr>
            </a:outerShdw>
          </a:effectLst>
        </p:spPr>
        <p:txBody>
          <a:bodyPr>
            <a:spAutoFit/>
          </a:bodyPr>
          <a:lstStyle/>
          <a:p>
            <a:pPr algn="ctr" defTabSz="914400" eaLnBrk="0" fontAlgn="base" hangingPunct="0">
              <a:spcBef>
                <a:spcPct val="50000"/>
              </a:spcBef>
              <a:spcAft>
                <a:spcPct val="0"/>
              </a:spcAft>
              <a:defRPr/>
            </a:pPr>
            <a:r>
              <a:rPr lang="en-US" sz="2400" b="1">
                <a:solidFill>
                  <a:srgbClr val="FFFFFF"/>
                </a:solidFill>
                <a:latin typeface="Arial"/>
                <a:ea typeface="ＭＳ Ｐゴシック" charset="0"/>
                <a:cs typeface="Arial"/>
              </a:rPr>
              <a:t>425</a:t>
            </a:r>
          </a:p>
        </p:txBody>
      </p:sp>
      <p:sp>
        <p:nvSpPr>
          <p:cNvPr id="7" name="Rectangle 3"/>
          <p:cNvSpPr txBox="1">
            <a:spLocks noChangeArrowheads="1"/>
          </p:cNvSpPr>
          <p:nvPr/>
        </p:nvSpPr>
        <p:spPr bwMode="auto">
          <a:xfrm>
            <a:off x="388938" y="35306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“Do not arouse or awaken </a:t>
            </a:r>
            <a: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love until </a:t>
            </a: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it </a:t>
            </a:r>
            <a: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so desires” </a:t>
            </a:r>
            <a:b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br>
            <a: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(2:7b NIV).</a:t>
            </a:r>
            <a:endParaRPr lang="en-US" altLang="zh-CN"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endParaRPr>
          </a:p>
        </p:txBody>
      </p:sp>
      <p:sp>
        <p:nvSpPr>
          <p:cNvPr id="8" name="Rectangle 3"/>
          <p:cNvSpPr txBox="1">
            <a:spLocks noChangeArrowheads="1"/>
          </p:cNvSpPr>
          <p:nvPr/>
        </p:nvSpPr>
        <p:spPr bwMode="auto">
          <a:xfrm>
            <a:off x="3252788" y="350520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“Do not arouse or awaken </a:t>
            </a:r>
            <a: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love until </a:t>
            </a: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it </a:t>
            </a:r>
            <a: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so desires” </a:t>
            </a:r>
            <a:b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br>
            <a: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a:t>
            </a: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3</a:t>
            </a:r>
            <a: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:5b NIV).</a:t>
            </a:r>
            <a:endParaRPr lang="en-US" altLang="zh-CN"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endParaRPr>
          </a:p>
        </p:txBody>
      </p:sp>
      <p:sp>
        <p:nvSpPr>
          <p:cNvPr id="9" name="Rectangle 3"/>
          <p:cNvSpPr txBox="1">
            <a:spLocks noChangeArrowheads="1"/>
          </p:cNvSpPr>
          <p:nvPr/>
        </p:nvSpPr>
        <p:spPr bwMode="auto">
          <a:xfrm>
            <a:off x="6116638" y="3498850"/>
            <a:ext cx="28638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2075" tIns="46038" rIns="92075" bIns="46038"/>
          <a:lst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ＭＳ Ｐゴシック" pitchFamily="34" charset="-128"/>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9pPr>
          </a:lstStyle>
          <a:p>
            <a:pPr marL="0" indent="0">
              <a:buClr>
                <a:srgbClr val="FFCC66"/>
              </a:buClr>
              <a:buFontTx/>
              <a:buNone/>
              <a:defRPr/>
            </a:pP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“Do not arouse or awaken </a:t>
            </a:r>
            <a: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love until </a:t>
            </a:r>
            <a:r>
              <a:rPr lang="en-US" altLang="zh-CN" b="1"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it </a:t>
            </a:r>
            <a: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so desires” </a:t>
            </a:r>
            <a:b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br>
            <a:r>
              <a:rPr lang="en-US" altLang="zh-CN" b="1" dirty="0" smtClean="0">
                <a:solidFill>
                  <a:srgbClr val="FFFFFF"/>
                </a:solidFill>
                <a:effectLst>
                  <a:glow rad="101600">
                    <a:srgbClr val="000000"/>
                  </a:glow>
                  <a:outerShdw blurRad="38100" dist="38100" dir="2700000" algn="tl">
                    <a:srgbClr val="000000"/>
                  </a:outerShdw>
                </a:effectLst>
                <a:latin typeface="Arial" charset="0"/>
                <a:ea typeface="SimSun" charset="0"/>
                <a:cs typeface="SimSun" charset="0"/>
              </a:rPr>
              <a:t>(8:4b NIV).</a:t>
            </a:r>
            <a:endParaRPr lang="en-US" altLang="zh-CN" dirty="0">
              <a:solidFill>
                <a:srgbClr val="FFFFFF"/>
              </a:solidFill>
              <a:effectLst>
                <a:glow rad="101600">
                  <a:srgbClr val="000000"/>
                </a:glow>
                <a:outerShdw blurRad="38100" dist="38100" dir="2700000" algn="tl">
                  <a:srgbClr val="000000"/>
                </a:outerShdw>
              </a:effectLst>
              <a:latin typeface="Arial" charset="0"/>
              <a:ea typeface="SimSun" charset="0"/>
              <a:cs typeface="SimSun" charset="0"/>
            </a:endParaRPr>
          </a:p>
        </p:txBody>
      </p:sp>
    </p:spTree>
    <p:extLst>
      <p:ext uri="{BB962C8B-B14F-4D97-AF65-F5344CB8AC3E}">
        <p14:creationId xmlns:p14="http://schemas.microsoft.com/office/powerpoint/2010/main" val="3164198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heckerboard(across)">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checkerboard(across)">
                                      <p:cBhvr>
                                        <p:cTn id="17" dur="500"/>
                                        <p:tgtEl>
                                          <p:spTgt spid="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checkerboard(across)">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7" grpId="0" build="p" autoUpdateAnimBg="0"/>
      <p:bldP spid="8" grpId="0" build="p" autoUpdateAnimBg="0"/>
      <p:bldP spid="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533466"/>
            <a:ext cx="9189122" cy="611450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526972"/>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No </a:t>
            </a:r>
            <a:r>
              <a:rPr lang="en-US" sz="3600" b="1" dirty="0">
                <a:effectLst>
                  <a:glow rad="127000">
                    <a:schemeClr val="tx1"/>
                  </a:glow>
                </a:effectLst>
                <a:latin typeface="Arial" charset="0"/>
                <a:ea typeface="ＭＳ Ｐゴシック" charset="0"/>
                <a:cs typeface="ＭＳ Ｐゴシック" charset="0"/>
              </a:rPr>
              <a:t>person really decides before they grow up who </a:t>
            </a:r>
            <a:r>
              <a:rPr lang="en-US" sz="3600" b="1" dirty="0" smtClean="0">
                <a:effectLst>
                  <a:glow rad="127000">
                    <a:schemeClr val="tx1"/>
                  </a:glow>
                </a:effectLst>
                <a:latin typeface="Arial" charset="0"/>
                <a:ea typeface="ＭＳ Ｐゴシック" charset="0"/>
                <a:cs typeface="ＭＳ Ｐゴシック" charset="0"/>
              </a:rPr>
              <a:t>they</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re </a:t>
            </a:r>
            <a:r>
              <a:rPr lang="en-US" sz="3600" b="1" dirty="0">
                <a:effectLst>
                  <a:glow rad="127000">
                    <a:schemeClr val="tx1"/>
                  </a:glow>
                </a:effectLst>
                <a:latin typeface="Arial" charset="0"/>
                <a:ea typeface="ＭＳ Ｐゴシック" charset="0"/>
                <a:cs typeface="ＭＳ Ｐゴシック" charset="0"/>
              </a:rPr>
              <a:t>going to marry</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5122" y="5003126"/>
            <a:ext cx="9144000" cy="19013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is-IS"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God decides it all way before, and you got to find out later who you</a:t>
            </a:r>
            <a:r>
              <a:rPr lang="uk-UA"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re stuck with.</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Kirsten, age 10 </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381292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71174" y="0"/>
            <a:ext cx="709294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9593"/>
            <a:ext cx="9143999" cy="722407"/>
          </a:xfrm>
          <a:solidFill>
            <a:srgbClr val="FFFFFF"/>
          </a:solidFill>
          <a:effectLst/>
          <a:extLst/>
        </p:spPr>
        <p:txBody>
          <a:bodyPr/>
          <a:lstStyle/>
          <a:p>
            <a:pPr>
              <a:defRPr/>
            </a:pPr>
            <a:r>
              <a:rPr lang="en-US" sz="3200" b="1" dirty="0" smtClean="0">
                <a:solidFill>
                  <a:schemeClr val="tx2"/>
                </a:solidFill>
                <a:effectLst>
                  <a:glow rad="127000">
                    <a:schemeClr val="bg1"/>
                  </a:glow>
                </a:effectLst>
                <a:latin typeface="Arial" charset="0"/>
                <a:ea typeface="ＭＳ Ｐゴシック" charset="0"/>
                <a:cs typeface="ＭＳ Ｐゴシック" charset="0"/>
              </a:rPr>
              <a:t>Number of Accounts Per City</a:t>
            </a:r>
            <a:endParaRPr lang="en-US" sz="3200" b="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5130801" y="3861722"/>
            <a:ext cx="3720352" cy="281847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latin typeface="Arial" charset="0"/>
                <a:ea typeface="ＭＳ Ｐゴシック" charset="0"/>
                <a:cs typeface="ＭＳ Ｐゴシック" charset="0"/>
              </a:rPr>
              <a:t>Over 20,800,000 anonymous members to a website to facilitate adultery</a:t>
            </a:r>
            <a:endParaRPr lang="en-US" sz="3600" b="1" dirty="0">
              <a:effectLst/>
              <a:latin typeface="Apple Chancery"/>
              <a:ea typeface="ＭＳ Ｐゴシック" charset="0"/>
              <a:cs typeface="Apple Chancery"/>
            </a:endParaRPr>
          </a:p>
        </p:txBody>
      </p:sp>
    </p:spTree>
    <p:extLst>
      <p:ext uri="{BB962C8B-B14F-4D97-AF65-F5344CB8AC3E}">
        <p14:creationId xmlns:p14="http://schemas.microsoft.com/office/powerpoint/2010/main" val="28195399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0"/>
            <a:ext cx="6858000" cy="6858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299"/>
            <a:ext cx="9143999" cy="1245347"/>
          </a:xfrm>
          <a:solidFill>
            <a:srgbClr val="FFFFFF"/>
          </a:solidFill>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Reported Hair Color of Adultery Website Users</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585294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73025" y="3018888"/>
            <a:ext cx="6825086" cy="3839111"/>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The </a:t>
            </a:r>
            <a:r>
              <a:rPr lang="en-US" sz="3600" b="1" dirty="0">
                <a:effectLst>
                  <a:glow rad="127000">
                    <a:schemeClr val="tx1"/>
                  </a:glow>
                </a:effectLst>
                <a:latin typeface="Arial" charset="0"/>
                <a:ea typeface="ＭＳ Ｐゴシック" charset="0"/>
                <a:cs typeface="ＭＳ Ｐゴシック" charset="0"/>
              </a:rPr>
              <a:t>one who commits adultery with a woman is lacking sense; He who would destroy himself does it. Wounds and disgrace he will find, and his reproach will not be blotted </a:t>
            </a:r>
            <a:r>
              <a:rPr lang="en-US" sz="3600" b="1" dirty="0" smtClean="0">
                <a:effectLst>
                  <a:glow rad="127000">
                    <a:schemeClr val="tx1"/>
                  </a:glow>
                </a:effectLst>
                <a:latin typeface="Arial" charset="0"/>
                <a:ea typeface="ＭＳ Ｐゴシック" charset="0"/>
                <a:cs typeface="ＭＳ Ｐゴシック" charset="0"/>
              </a:rPr>
              <a:t>out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(Prov. 6:32-33</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878031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938265"/>
          </a:xfrm>
          <a:effectLst>
            <a:outerShdw blurRad="63500" dist="35921" dir="2700000" algn="ctr" rotWithShape="0">
              <a:schemeClr val="tx2">
                <a:alpha val="74998"/>
              </a:schemeClr>
            </a:outerShdw>
          </a:effectLst>
          <a:extLst/>
        </p:spPr>
        <p:txBody>
          <a:bodyPr anchor="t"/>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Dear </a:t>
            </a:r>
            <a:r>
              <a:rPr lang="en-US" sz="3600" b="1" dirty="0">
                <a:effectLst>
                  <a:glow rad="127000">
                    <a:schemeClr val="tx1"/>
                  </a:glow>
                </a:effectLst>
                <a:latin typeface="Arial" charset="0"/>
                <a:ea typeface="ＭＳ Ｐゴシック" charset="0"/>
                <a:cs typeface="ＭＳ Ｐゴシック" charset="0"/>
              </a:rPr>
              <a:t>friends, I urge you to abstain from sinful desires, which wage war against your </a:t>
            </a:r>
            <a:r>
              <a:rPr lang="en-US" sz="3600" b="1" dirty="0" smtClean="0">
                <a:effectLst>
                  <a:glow rad="127000">
                    <a:schemeClr val="tx1"/>
                  </a:glow>
                </a:effectLst>
                <a:latin typeface="Arial" charset="0"/>
                <a:ea typeface="ＭＳ Ｐゴシック" charset="0"/>
                <a:cs typeface="ＭＳ Ｐゴシック" charset="0"/>
              </a:rPr>
              <a:t>soul</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(1 Peter 2:11 )</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37360"/>
            <a:ext cx="9144000" cy="5120640"/>
          </a:xfrm>
          <a:prstGeom prst="rect">
            <a:avLst/>
          </a:prstGeom>
        </p:spPr>
      </p:pic>
      <p:sp>
        <p:nvSpPr>
          <p:cNvPr id="5" name="Rectangle 2"/>
          <p:cNvSpPr txBox="1">
            <a:spLocks noChangeArrowheads="1"/>
          </p:cNvSpPr>
          <p:nvPr/>
        </p:nvSpPr>
        <p:spPr bwMode="auto">
          <a:xfrm>
            <a:off x="-30595" y="1967734"/>
            <a:ext cx="9144000" cy="19382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Put safeguards in your own marriage to guard your own </a:t>
            </a:r>
            <a:r>
              <a:rPr lang="en-US" sz="5400" b="1" dirty="0" smtClean="0">
                <a:effectLst>
                  <a:glow rad="127000">
                    <a:schemeClr val="tx1"/>
                  </a:glow>
                </a:effectLst>
                <a:latin typeface="Arial" charset="0"/>
                <a:ea typeface="ＭＳ Ｐゴシック" charset="0"/>
                <a:cs typeface="ＭＳ Ｐゴシック" charset="0"/>
              </a:rPr>
              <a:t>purity</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454859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49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Adultery</a:t>
            </a:r>
            <a:endParaRPr lang="en-US" sz="4800" b="1" dirty="0">
              <a:effectLst>
                <a:glow rad="127000">
                  <a:schemeClr val="tx1"/>
                </a:glow>
              </a:effectLst>
              <a:latin typeface="Arial" charset="0"/>
              <a:ea typeface="ＭＳ Ｐゴシック" charset="0"/>
              <a:cs typeface="ＭＳ Ｐゴシック" charset="0"/>
            </a:endParaRPr>
          </a:p>
        </p:txBody>
      </p:sp>
      <p:pic>
        <p:nvPicPr>
          <p:cNvPr id="6" name="Picture 5"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1409668"/>
            <a:ext cx="9143999" cy="3967858"/>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smtClean="0">
                <a:effectLst/>
                <a:latin typeface="Arial" charset="0"/>
                <a:ea typeface="ＭＳ Ｐゴシック" charset="0"/>
                <a:cs typeface="ＭＳ Ｐゴシック" charset="0"/>
              </a:rPr>
              <a:t>"</a:t>
            </a:r>
            <a:r>
              <a:rPr lang="en-US" sz="4000" b="1" dirty="0" smtClean="0">
                <a:effectLst/>
                <a:latin typeface="Arial" charset="0"/>
                <a:ea typeface="ＭＳ Ｐゴシック" charset="0"/>
                <a:cs typeface="ＭＳ Ｐゴシック" charset="0"/>
              </a:rPr>
              <a:t>Adultery occurs in the head </a:t>
            </a:r>
            <a:br>
              <a:rPr lang="en-US" sz="4000" b="1" dirty="0" smtClean="0">
                <a:effectLst/>
                <a:latin typeface="Arial" charset="0"/>
                <a:ea typeface="ＭＳ Ｐゴシック" charset="0"/>
                <a:cs typeface="ＭＳ Ｐゴシック" charset="0"/>
              </a:rPr>
            </a:br>
            <a:r>
              <a:rPr lang="en-US" sz="4000" b="1" dirty="0" smtClean="0">
                <a:effectLst/>
                <a:latin typeface="Arial" charset="0"/>
                <a:ea typeface="ＭＳ Ｐゴシック" charset="0"/>
                <a:cs typeface="ＭＳ Ｐゴシック" charset="0"/>
              </a:rPr>
              <a:t>long before it occurs in the bed.</a:t>
            </a:r>
            <a:r>
              <a:rPr lang="ru-RU" sz="4000" b="1" dirty="0" smtClean="0">
                <a:effectLst/>
                <a:latin typeface="Arial" charset="0"/>
                <a:ea typeface="ＭＳ Ｐゴシック" charset="0"/>
                <a:cs typeface="ＭＳ Ｐゴシック" charset="0"/>
              </a:rPr>
              <a:t>"</a:t>
            </a:r>
            <a:endParaRPr lang="en-US" sz="4000" b="1" dirty="0" smtClean="0">
              <a:effectLst/>
              <a:latin typeface="Arial" charset="0"/>
              <a:ea typeface="ＭＳ Ｐゴシック" charset="0"/>
              <a:cs typeface="ＭＳ Ｐゴシック" charset="0"/>
            </a:endParaRPr>
          </a:p>
          <a:p>
            <a:pPr>
              <a:defRPr/>
            </a:pPr>
            <a:endParaRPr lang="en-US" sz="2000" b="1" i="1" dirty="0" smtClean="0">
              <a:effectLst/>
              <a:latin typeface="Arial" charset="0"/>
              <a:ea typeface="ＭＳ Ｐゴシック" charset="0"/>
              <a:cs typeface="ＭＳ Ｐゴシック" charset="0"/>
            </a:endParaRPr>
          </a:p>
          <a:p>
            <a:pPr>
              <a:defRPr/>
            </a:pPr>
            <a:endParaRPr lang="en-US" sz="2000" b="1" i="1" dirty="0">
              <a:effectLst/>
              <a:latin typeface="Arial" charset="0"/>
              <a:ea typeface="ＭＳ Ｐゴシック" charset="0"/>
              <a:cs typeface="ＭＳ Ｐゴシック" charset="0"/>
            </a:endParaRPr>
          </a:p>
          <a:p>
            <a:pPr>
              <a:defRPr/>
            </a:pPr>
            <a:endParaRPr lang="en-US" sz="2000" b="1" i="1" dirty="0">
              <a:effectLst/>
              <a:latin typeface="Arial" charset="0"/>
              <a:ea typeface="ＭＳ Ｐゴシック" charset="0"/>
              <a:cs typeface="ＭＳ Ｐゴシック" charset="0"/>
            </a:endParaRPr>
          </a:p>
          <a:p>
            <a:pPr>
              <a:defRPr/>
            </a:pPr>
            <a:r>
              <a:rPr lang="en-US" b="1" i="1" dirty="0" smtClean="0">
                <a:effectLst/>
                <a:latin typeface="Arial" charset="0"/>
                <a:ea typeface="ＭＳ Ｐゴシック" charset="0"/>
                <a:cs typeface="ＭＳ Ｐゴシック" charset="0"/>
              </a:rPr>
              <a:t>— Chuck Swindoll</a:t>
            </a:r>
            <a:endParaRPr lang="en-US" b="1" i="1" dirty="0">
              <a:effectLst/>
              <a:latin typeface="Apple Chancery"/>
              <a:ea typeface="ＭＳ Ｐゴシック" charset="0"/>
              <a:cs typeface="Apple Chancery"/>
            </a:endParaRPr>
          </a:p>
        </p:txBody>
      </p:sp>
    </p:spTree>
    <p:extLst>
      <p:ext uri="{BB962C8B-B14F-4D97-AF65-F5344CB8AC3E}">
        <p14:creationId xmlns:p14="http://schemas.microsoft.com/office/powerpoint/2010/main" val="3747892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6301" y="469900"/>
            <a:ext cx="8509000" cy="63881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Google Safe Search</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36928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65182" cy="6976571"/>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Use Strict Filter</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55825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Train Your Computer</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1956174"/>
            <a:ext cx="9234400" cy="4511301"/>
          </a:xfrm>
          <a:prstGeom prst="rect">
            <a:avLst/>
          </a:prstGeom>
        </p:spPr>
      </p:pic>
    </p:spTree>
    <p:extLst>
      <p:ext uri="{BB962C8B-B14F-4D97-AF65-F5344CB8AC3E}">
        <p14:creationId xmlns:p14="http://schemas.microsoft.com/office/powerpoint/2010/main" val="2599999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21101"/>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Nurture Relationships with those of Your Own Sex</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952500" y="1814173"/>
            <a:ext cx="7226300" cy="4851400"/>
          </a:xfrm>
          <a:prstGeom prst="rect">
            <a:avLst/>
          </a:prstGeom>
        </p:spPr>
      </p:pic>
    </p:spTree>
    <p:extLst>
      <p:ext uri="{BB962C8B-B14F-4D97-AF65-F5344CB8AC3E}">
        <p14:creationId xmlns:p14="http://schemas.microsoft.com/office/powerpoint/2010/main" val="30324729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21101"/>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Nurture Relationships with those of Your Own Sex</a:t>
            </a:r>
            <a:endParaRPr lang="en-US" sz="4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30579939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99434"/>
            <a:ext cx="9144000" cy="1086599"/>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Can a Stranger Tell if Two People are Married? </a:t>
            </a:r>
          </a:p>
        </p:txBody>
      </p:sp>
      <p:pic>
        <p:nvPicPr>
          <p:cNvPr id="3" name="Picture 2"/>
          <p:cNvPicPr>
            <a:picLocks noChangeAspect="1"/>
          </p:cNvPicPr>
          <p:nvPr/>
        </p:nvPicPr>
        <p:blipFill>
          <a:blip r:embed="rId3"/>
          <a:stretch>
            <a:fillRect/>
          </a:stretch>
        </p:blipFill>
        <p:spPr>
          <a:xfrm>
            <a:off x="-1" y="1409552"/>
            <a:ext cx="9235647" cy="5541388"/>
          </a:xfrm>
          <a:prstGeom prst="rect">
            <a:avLst/>
          </a:prstGeom>
        </p:spPr>
      </p:pic>
    </p:spTree>
    <p:extLst>
      <p:ext uri="{BB962C8B-B14F-4D97-AF65-F5344CB8AC3E}">
        <p14:creationId xmlns:p14="http://schemas.microsoft.com/office/powerpoint/2010/main" val="2759025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521101"/>
          </a:xfrm>
          <a:effectLst>
            <a:outerShdw blurRad="63500" dist="35921" dir="2700000" algn="ctr" rotWithShape="0">
              <a:schemeClr val="tx2">
                <a:alpha val="74998"/>
              </a:schemeClr>
            </a:outerShdw>
          </a:effectLst>
          <a:extLst/>
        </p:spPr>
        <p:txBody>
          <a:bodyPr anchor="t"/>
          <a:lstStyle/>
          <a:p>
            <a:pPr>
              <a:defRPr/>
            </a:pPr>
            <a:r>
              <a:rPr lang="en-US" sz="4800" b="1" dirty="0" smtClean="0">
                <a:effectLst>
                  <a:glow rad="127000">
                    <a:schemeClr val="tx1"/>
                  </a:glow>
                </a:effectLst>
                <a:latin typeface="Arial" charset="0"/>
                <a:ea typeface="ＭＳ Ｐゴシック" charset="0"/>
                <a:cs typeface="ＭＳ Ｐゴシック" charset="0"/>
              </a:rPr>
              <a:t>Nurture Relationships with those of Your Own Sex</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80999" y="2389841"/>
            <a:ext cx="8456341" cy="3467100"/>
          </a:xfrm>
          <a:prstGeom prst="rect">
            <a:avLst/>
          </a:prstGeom>
        </p:spPr>
      </p:pic>
    </p:spTree>
    <p:extLst>
      <p:ext uri="{BB962C8B-B14F-4D97-AF65-F5344CB8AC3E}">
        <p14:creationId xmlns:p14="http://schemas.microsoft.com/office/powerpoint/2010/main" val="30579939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a:extLst/>
        </p:spPr>
        <p:txBody>
          <a:bodyPr/>
          <a:lstStyle/>
          <a:p>
            <a:pPr>
              <a:defRPr/>
            </a:pPr>
            <a:r>
              <a:rPr lang="en-US" b="1" dirty="0" smtClean="0">
                <a:solidFill>
                  <a:schemeClr val="tx2"/>
                </a:solidFill>
                <a:effectLst>
                  <a:glow rad="127000">
                    <a:schemeClr val="bg1"/>
                  </a:glow>
                </a:effectLst>
                <a:latin typeface="Arial" charset="0"/>
                <a:ea typeface="ＭＳ Ｐゴシック" charset="0"/>
                <a:cs typeface="ＭＳ Ｐゴシック" charset="0"/>
              </a:rPr>
              <a:t>How can you </a:t>
            </a:r>
            <a:r>
              <a:rPr lang="en-US" sz="4800" b="1" dirty="0" smtClean="0">
                <a:solidFill>
                  <a:srgbClr val="800000"/>
                </a:solidFill>
                <a:effectLst>
                  <a:glow rad="127000">
                    <a:schemeClr val="bg1"/>
                  </a:glow>
                </a:effectLst>
                <a:latin typeface="Chalkduster"/>
                <a:ea typeface="ＭＳ Ｐゴシック" charset="0"/>
                <a:cs typeface="Chalkduster"/>
              </a:rPr>
              <a:t>defend</a:t>
            </a:r>
            <a:r>
              <a:rPr lang="en-US" sz="4800" b="1" dirty="0" smtClean="0">
                <a:solidFill>
                  <a:schemeClr val="tx2"/>
                </a:solidFill>
                <a:effectLst>
                  <a:glow rad="127000">
                    <a:schemeClr val="bg1"/>
                  </a:glow>
                </a:effectLst>
                <a:latin typeface="Arial" charset="0"/>
                <a:ea typeface="ＭＳ Ｐゴシック" charset="0"/>
                <a:cs typeface="ＭＳ Ｐゴシック" charset="0"/>
              </a:rPr>
              <a:t> </a:t>
            </a:r>
            <a:r>
              <a:rPr lang="en-US" b="1" dirty="0" smtClean="0">
                <a:solidFill>
                  <a:schemeClr val="tx2"/>
                </a:solidFill>
                <a:effectLst>
                  <a:glow rad="127000">
                    <a:schemeClr val="bg1"/>
                  </a:glow>
                </a:effectLst>
                <a:latin typeface="Arial" charset="0"/>
                <a:ea typeface="ＭＳ Ｐゴシック" charset="0"/>
                <a:cs typeface="ＭＳ Ｐゴシック" charset="0"/>
              </a:rPr>
              <a:t>marriage?</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784184" y="2103941"/>
            <a:ext cx="5080000" cy="4000500"/>
          </a:xfrm>
          <a:prstGeom prst="rect">
            <a:avLst/>
          </a:prstGeom>
        </p:spPr>
      </p:pic>
      <p:sp>
        <p:nvSpPr>
          <p:cNvPr id="5" name="Rectangle 2"/>
          <p:cNvSpPr txBox="1">
            <a:spLocks noChangeArrowheads="1"/>
          </p:cNvSpPr>
          <p:nvPr/>
        </p:nvSpPr>
        <p:spPr bwMode="auto">
          <a:xfrm>
            <a:off x="-185861" y="1499314"/>
            <a:ext cx="9143999" cy="10801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b="1" dirty="0" smtClean="0">
                <a:solidFill>
                  <a:srgbClr val="000000"/>
                </a:solidFill>
                <a:effectLst>
                  <a:glow rad="127000">
                    <a:srgbClr val="FFFFFF"/>
                  </a:glow>
                </a:effectLst>
                <a:latin typeface="Arial" charset="0"/>
                <a:ea typeface="ＭＳ Ｐゴシック" charset="0"/>
                <a:cs typeface="ＭＳ Ｐゴシック" charset="0"/>
              </a:rPr>
              <a:t>• 2 ways</a:t>
            </a:r>
            <a:endParaRPr lang="en-US" b="1" dirty="0">
              <a:solidFill>
                <a:srgbClr val="000000"/>
              </a:solidFill>
              <a:effectLst>
                <a:glow rad="127000">
                  <a:srgbClr val="FFFFFF"/>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091060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6494"/>
            <a:ext cx="9233013" cy="68515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3999" cy="1403055"/>
          </a:xfrm>
          <a:effectLst>
            <a:outerShdw blurRad="63500" dist="35921" dir="2700000" algn="ctr" rotWithShape="0">
              <a:schemeClr val="tx2">
                <a:alpha val="74998"/>
              </a:schemeClr>
            </a:outerShdw>
          </a:effectLst>
          <a:extLst/>
        </p:spPr>
        <p:txBody>
          <a:bodyPr anchor="ctr"/>
          <a:lstStyle/>
          <a:p>
            <a:pPr>
              <a:defRPr/>
            </a:pPr>
            <a:r>
              <a:rPr lang="en-US" b="1" dirty="0" smtClean="0">
                <a:effectLst>
                  <a:glow rad="127000">
                    <a:schemeClr val="tx1"/>
                  </a:glow>
                </a:effectLst>
                <a:latin typeface="Arial" charset="0"/>
                <a:ea typeface="ＭＳ Ｐゴシック" charset="0"/>
                <a:cs typeface="ＭＳ Ｐゴシック" charset="0"/>
              </a:rPr>
              <a:t>Guard against </a:t>
            </a:r>
            <a:r>
              <a:rPr lang="en-US" b="1" dirty="0" smtClean="0">
                <a:solidFill>
                  <a:srgbClr val="FFFF00"/>
                </a:solidFill>
                <a:effectLst>
                  <a:glow rad="127000">
                    <a:schemeClr val="tx1"/>
                  </a:glow>
                </a:effectLst>
                <a:latin typeface="Arial" charset="0"/>
                <a:ea typeface="ＭＳ Ｐゴシック" charset="0"/>
                <a:cs typeface="ＭＳ Ｐゴシック" charset="0"/>
              </a:rPr>
              <a:t>divorce</a:t>
            </a:r>
            <a:r>
              <a:rPr lang="en-US"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 y="5456940"/>
            <a:ext cx="9143999" cy="14030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Main Idea</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539351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smtClean="0">
                <a:effectLst>
                  <a:glow rad="127000">
                    <a:schemeClr val="tx1"/>
                  </a:glow>
                </a:effectLst>
                <a:latin typeface="Arial" charset="0"/>
                <a:ea typeface="ＭＳ Ｐゴシック" charset="0"/>
                <a:cs typeface="ＭＳ Ｐゴシック" charset="0"/>
              </a:rPr>
              <a:t>Don</a:t>
            </a:r>
            <a:r>
              <a:rPr lang="uk-UA"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t </a:t>
            </a:r>
            <a:r>
              <a:rPr lang="en-US" sz="4800" b="1" dirty="0">
                <a:effectLst>
                  <a:glow rad="127000">
                    <a:schemeClr val="tx1"/>
                  </a:glow>
                </a:effectLst>
                <a:latin typeface="Arial" charset="0"/>
                <a:ea typeface="ＭＳ Ｐゴシック" charset="0"/>
                <a:cs typeface="ＭＳ Ｐゴシック" charset="0"/>
              </a:rPr>
              <a:t>let marriage be </a:t>
            </a:r>
            <a:r>
              <a:rPr lang="en-US" sz="4800" b="1" dirty="0">
                <a:solidFill>
                  <a:srgbClr val="FFFF00"/>
                </a:solidFill>
                <a:effectLst>
                  <a:glow rad="127000">
                    <a:schemeClr val="tx1"/>
                  </a:glow>
                </a:effectLst>
                <a:latin typeface="Arial" charset="0"/>
                <a:ea typeface="ＭＳ Ｐゴシック" charset="0"/>
                <a:cs typeface="ＭＳ Ｐゴシック" charset="0"/>
              </a:rPr>
              <a:t>devalued</a:t>
            </a:r>
            <a:r>
              <a:rPr lang="en-US" sz="4800" b="1" dirty="0">
                <a:effectLst>
                  <a:glow rad="127000">
                    <a:schemeClr val="tx1"/>
                  </a:glow>
                </a:effectLst>
                <a:latin typeface="Arial" charset="0"/>
                <a:ea typeface="ＭＳ Ｐゴシック" charset="0"/>
                <a:cs typeface="ＭＳ Ｐゴシック" charset="0"/>
              </a:rPr>
              <a:t> </a:t>
            </a:r>
            <a:r>
              <a:rPr lang="sv-SE" sz="4800" b="1" dirty="0" smtClean="0">
                <a:effectLst>
                  <a:glow rad="127000">
                    <a:schemeClr val="tx1"/>
                  </a:glow>
                </a:effectLst>
                <a:latin typeface="Arial" charset="0"/>
                <a:ea typeface="ＭＳ Ｐゴシック" charset="0"/>
                <a:cs typeface="ＭＳ Ｐゴシック" charset="0"/>
              </a:rPr>
              <a:t>(Matt 5:3</a:t>
            </a:r>
            <a:r>
              <a:rPr lang="en-US" sz="4800" b="1" dirty="0" smtClean="0">
                <a:effectLst>
                  <a:glow rad="127000">
                    <a:schemeClr val="tx1"/>
                  </a:glow>
                </a:effectLst>
                <a:latin typeface="Arial" charset="0"/>
                <a:ea typeface="ＭＳ Ｐゴシック" charset="0"/>
                <a:cs typeface="ＭＳ Ｐゴシック" charset="0"/>
              </a:rPr>
              <a:t>1</a:t>
            </a:r>
            <a:r>
              <a:rPr lang="en-US" sz="48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10193528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6070"/>
            <a:ext cx="8424106" cy="687407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1774805"/>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Defend marriage against </a:t>
            </a:r>
            <a:r>
              <a:rPr lang="en-US" sz="4800" b="1" dirty="0">
                <a:solidFill>
                  <a:srgbClr val="FFFF00"/>
                </a:solidFill>
                <a:effectLst>
                  <a:glow rad="127000">
                    <a:schemeClr val="tx1"/>
                  </a:glow>
                </a:effectLst>
                <a:latin typeface="Arial" charset="0"/>
                <a:ea typeface="ＭＳ Ｐゴシック" charset="0"/>
                <a:cs typeface="ＭＳ Ｐゴシック" charset="0"/>
              </a:rPr>
              <a:t>adultery</a:t>
            </a:r>
            <a:r>
              <a:rPr lang="en-US" sz="4800" b="1" dirty="0">
                <a:effectLst>
                  <a:glow rad="127000">
                    <a:schemeClr val="tx1"/>
                  </a:glow>
                </a:effectLst>
                <a:latin typeface="Arial" charset="0"/>
                <a:ea typeface="ＭＳ Ｐゴシック" charset="0"/>
                <a:cs typeface="ＭＳ Ｐゴシック" charset="0"/>
              </a:rPr>
              <a:t> </a:t>
            </a:r>
            <a:r>
              <a:rPr lang="sv-SE" sz="4800" b="1" dirty="0" smtClean="0">
                <a:effectLst>
                  <a:glow rad="127000">
                    <a:schemeClr val="tx1"/>
                  </a:glow>
                </a:effectLst>
                <a:latin typeface="Arial" charset="0"/>
                <a:ea typeface="ＭＳ Ｐゴシック" charset="0"/>
                <a:cs typeface="ＭＳ Ｐゴシック" charset="0"/>
              </a:rPr>
              <a:t>(Matt 5:3</a:t>
            </a:r>
            <a:r>
              <a:rPr lang="en-US" sz="4800" b="1" dirty="0" smtClean="0">
                <a:effectLst>
                  <a:glow rad="127000">
                    <a:schemeClr val="tx1"/>
                  </a:glow>
                </a:effectLst>
                <a:latin typeface="Arial" charset="0"/>
                <a:ea typeface="ＭＳ Ｐゴシック" charset="0"/>
                <a:cs typeface="ＭＳ Ｐゴシック" charset="0"/>
              </a:rPr>
              <a:t>2</a:t>
            </a:r>
            <a:r>
              <a:rPr lang="en-US" sz="4800" b="1" dirty="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824081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27000"/>
            <a:ext cx="9144000" cy="658552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effectLst/>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31765" y="6494"/>
            <a:ext cx="4437529" cy="6851506"/>
          </a:xfrm>
          <a:solidFill>
            <a:srgbClr val="000000"/>
          </a:solidFill>
          <a:effectLst>
            <a:outerShdw blurRad="63500" dist="35921" dir="2700000" algn="ctr" rotWithShape="0">
              <a:schemeClr val="tx2">
                <a:alpha val="74998"/>
              </a:schemeClr>
            </a:outerShdw>
          </a:effectLst>
          <a:extLst/>
        </p:spPr>
        <p:txBody>
          <a:bodyPr anchor="ctr"/>
          <a:lstStyle/>
          <a:p>
            <a:pPr>
              <a:defRPr/>
            </a:pPr>
            <a:r>
              <a:rPr lang="en-US" sz="4000" b="1" dirty="0" smtClean="0">
                <a:effectLst/>
                <a:latin typeface="Arial" charset="0"/>
                <a:ea typeface="ＭＳ Ｐゴシック" charset="0"/>
                <a:cs typeface="ＭＳ Ｐゴシック" charset="0"/>
              </a:rPr>
              <a:t>Success in marriage is the sum of small efforts, focused on showing love and appreciation, repeated every day.</a:t>
            </a:r>
            <a:endParaRPr lang="en-US" sz="4000" b="1" dirty="0">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523362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Sermons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2041234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0" y="279400"/>
            <a:ext cx="8636000" cy="6299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79400"/>
            <a:ext cx="9144000" cy="1086599"/>
          </a:xfrm>
          <a:effectLst>
            <a:outerShdw blurRad="63500" dist="35921" dir="2700000" algn="ctr" rotWithShape="0">
              <a:schemeClr val="tx2">
                <a:alpha val="74998"/>
              </a:schemeClr>
            </a:outerShdw>
          </a:effectLst>
          <a:extLst/>
        </p:spPr>
        <p:txBody>
          <a:bodyPr anchor="ctr"/>
          <a:lstStyle/>
          <a:p>
            <a:pPr>
              <a:defRPr/>
            </a:pP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Married </a:t>
            </a:r>
            <a:r>
              <a:rPr lang="en-US" sz="3600" b="1" dirty="0">
                <a:effectLst>
                  <a:glow rad="127000">
                    <a:schemeClr val="tx1"/>
                  </a:glow>
                </a:effectLst>
                <a:latin typeface="Arial" charset="0"/>
                <a:ea typeface="ＭＳ Ｐゴシック" charset="0"/>
                <a:cs typeface="ＭＳ Ｐゴシック" charset="0"/>
              </a:rPr>
              <a:t>people usually look happy to talk to other people</a:t>
            </a:r>
            <a:r>
              <a:rPr lang="en-US" sz="3600" b="1" dirty="0" smtClean="0">
                <a:effectLst>
                  <a:glow rad="127000">
                    <a:schemeClr val="tx1"/>
                  </a:glow>
                </a:effectLst>
                <a:latin typeface="Arial" charset="0"/>
                <a:ea typeface="ＭＳ Ｐゴシック" charset="0"/>
                <a:cs typeface="ＭＳ Ｐゴシック" charset="0"/>
              </a:rPr>
              <a:t>.</a:t>
            </a:r>
            <a:r>
              <a:rPr lang="ru-RU"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t>
            </a:r>
            <a:r>
              <a:rPr lang="en-US" sz="3600" b="1" dirty="0">
                <a:effectLst>
                  <a:glow rad="127000">
                    <a:schemeClr val="tx1"/>
                  </a:glow>
                </a:effectLst>
                <a:latin typeface="Arial" charset="0"/>
                <a:ea typeface="ＭＳ Ｐゴシック" charset="0"/>
                <a:cs typeface="ＭＳ Ｐゴシック" charset="0"/>
              </a:rPr>
              <a:t>Eddie, age 6 </a:t>
            </a:r>
          </a:p>
        </p:txBody>
      </p:sp>
    </p:spTree>
    <p:extLst>
      <p:ext uri="{BB962C8B-B14F-4D97-AF65-F5344CB8AC3E}">
        <p14:creationId xmlns:p14="http://schemas.microsoft.com/office/powerpoint/2010/main" val="13720262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6494"/>
            <a:ext cx="9144000" cy="2549282"/>
          </a:xfrm>
          <a:effectLst>
            <a:outerShdw blurRad="63500" dist="35921" dir="2700000" algn="ctr" rotWithShape="0">
              <a:schemeClr val="tx2">
                <a:alpha val="74998"/>
              </a:schemeClr>
            </a:outerShdw>
          </a:effectLst>
          <a:extLst/>
        </p:spPr>
        <p:txBody>
          <a:bodyPr anchor="t"/>
          <a:lstStyle/>
          <a:p>
            <a:pPr>
              <a:defRPr/>
            </a:pP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You </a:t>
            </a:r>
            <a:r>
              <a:rPr lang="en-US" sz="4000" b="1" dirty="0">
                <a:effectLst>
                  <a:glow rad="127000">
                    <a:schemeClr val="tx1"/>
                  </a:glow>
                </a:effectLst>
                <a:latin typeface="Arial" charset="0"/>
                <a:ea typeface="ＭＳ Ｐゴシック" charset="0"/>
                <a:cs typeface="ＭＳ Ｐゴシック" charset="0"/>
              </a:rPr>
              <a:t>might have to guess based on whether they seem to be yelling at the same kids</a:t>
            </a:r>
            <a:r>
              <a:rPr lang="en-US" sz="4000" b="1" dirty="0" smtClean="0">
                <a:effectLst>
                  <a:glow rad="127000">
                    <a:schemeClr val="tx1"/>
                  </a:glow>
                </a:effectLst>
                <a:latin typeface="Arial" charset="0"/>
                <a:ea typeface="ＭＳ Ｐゴシック" charset="0"/>
                <a:cs typeface="ＭＳ Ｐゴシック" charset="0"/>
              </a:rPr>
              <a:t>.</a:t>
            </a:r>
            <a:r>
              <a:rPr lang="ru-RU"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  </a:t>
            </a:r>
            <a:r>
              <a:rPr lang="en-US" sz="4000" b="1" dirty="0">
                <a:effectLst>
                  <a:glow rad="127000">
                    <a:schemeClr val="tx1"/>
                  </a:glow>
                </a:effectLst>
                <a:latin typeface="Arial" charset="0"/>
                <a:ea typeface="ＭＳ Ｐゴシック" charset="0"/>
                <a:cs typeface="ＭＳ Ｐゴシック" charset="0"/>
              </a:rPr>
              <a:t>Derrick, age </a:t>
            </a:r>
            <a:r>
              <a:rPr lang="en-US" sz="4000" b="1" dirty="0" smtClean="0">
                <a:effectLst>
                  <a:glow rad="127000">
                    <a:schemeClr val="tx1"/>
                  </a:glow>
                </a:effectLst>
                <a:latin typeface="Arial" charset="0"/>
                <a:ea typeface="ＭＳ Ｐゴシック" charset="0"/>
                <a:cs typeface="ＭＳ Ｐゴシック" charset="0"/>
              </a:rPr>
              <a:t>8</a:t>
            </a:r>
            <a:endParaRPr lang="en-US" sz="4000" b="1" dirty="0">
              <a:effectLst>
                <a:glow rad="127000">
                  <a:schemeClr val="tx1"/>
                </a:glow>
              </a:effectLst>
              <a:latin typeface="Arial" charset="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1688242" y="2417149"/>
            <a:ext cx="5947569" cy="4440851"/>
          </a:xfrm>
          <a:prstGeom prst="rect">
            <a:avLst/>
          </a:prstGeom>
        </p:spPr>
      </p:pic>
    </p:spTree>
    <p:extLst>
      <p:ext uri="{BB962C8B-B14F-4D97-AF65-F5344CB8AC3E}">
        <p14:creationId xmlns:p14="http://schemas.microsoft.com/office/powerpoint/2010/main" val="1350751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1121</TotalTime>
  <Words>2228</Words>
  <Application>Microsoft Macintosh PowerPoint</Application>
  <PresentationFormat>On-screen Show (4:3)</PresentationFormat>
  <Paragraphs>282</Paragraphs>
  <Slides>77</Slides>
  <Notes>76</Notes>
  <HiddenSlides>0</HiddenSlides>
  <MMClips>0</MMClips>
  <ScaleCrop>false</ScaleCrop>
  <HeadingPairs>
    <vt:vector size="4" baseType="variant">
      <vt:variant>
        <vt:lpstr>Theme</vt:lpstr>
      </vt:variant>
      <vt:variant>
        <vt:i4>2</vt:i4>
      </vt:variant>
      <vt:variant>
        <vt:lpstr>Slide Titles</vt:lpstr>
      </vt:variant>
      <vt:variant>
        <vt:i4>77</vt:i4>
      </vt:variant>
    </vt:vector>
  </HeadingPairs>
  <TitlesOfParts>
    <vt:vector size="79" baseType="lpstr">
      <vt:lpstr>49_Blank Presentation</vt:lpstr>
      <vt:lpstr>FIREBALL</vt:lpstr>
      <vt:lpstr>When You Say "I Don't"</vt:lpstr>
      <vt:lpstr>Black on White</vt:lpstr>
      <vt:lpstr>Kids on Marriage</vt:lpstr>
      <vt:lpstr>How Does a Person Decide Who to Marry?</vt:lpstr>
      <vt:lpstr>"You got to find somebody who likes the same stuff. Like if you like sports, she should like it that you like sports, and she should keep the chips and dip coming."  Allan, age 10 </vt:lpstr>
      <vt:lpstr>"No person really decides before they grow up who they're going to marry.</vt:lpstr>
      <vt:lpstr>How Can a Stranger Tell if Two People are Married? </vt:lpstr>
      <vt:lpstr>"Married people usually look happy to talk to other people."  Eddie, age 6 </vt:lpstr>
      <vt:lpstr>"You might have to guess based on whether they seem to be yelling at the same kids."  Derrick, age 8</vt:lpstr>
      <vt:lpstr>What Do Most People Do on a Date? </vt:lpstr>
      <vt:lpstr>"Dates are for having fun, and people should use them to get to know each other. Even boys have something to say if you listen long enough." Lynnette, age 8 </vt:lpstr>
      <vt:lpstr>"On the first date, they just tell each other lies, and that usually gets them interested enough to go for a second date."  Martin, age 10</vt:lpstr>
      <vt:lpstr>The Great Debate: Is It Better to Be Single or Married? </vt:lpstr>
      <vt:lpstr>"It's better for girls to be single but not for boys. Boys need somebody to clean up after them!"  Anita, age 9  </vt:lpstr>
      <vt:lpstr>Do you personally defend marriage?</vt:lpstr>
      <vt:lpstr>As marriage goes…</vt:lpstr>
      <vt:lpstr>…so goes the family...</vt:lpstr>
      <vt:lpstr>Her scars are on the inside…</vt:lpstr>
      <vt:lpstr>…as the family goes...</vt:lpstr>
      <vt:lpstr>…so goes the entire world.</vt:lpstr>
      <vt:lpstr>Jesus, though single, saw the priority of marriage</vt:lpstr>
      <vt:lpstr>Jesus confronted the Pharisees</vt:lpstr>
      <vt:lpstr>Back to Basics (Matt. 5:21-48)</vt:lpstr>
      <vt:lpstr>Marriage is in trouble today.</vt:lpstr>
      <vt:lpstr>I want the kind of marriage that makes my kids want to get married.</vt:lpstr>
      <vt:lpstr>Singles, don't tune out.</vt:lpstr>
      <vt:lpstr>How can you defend marriage?</vt:lpstr>
      <vt:lpstr>I. Don't let marriage be devalued (Matt 5:31). </vt:lpstr>
      <vt:lpstr>Jewish leaders attacked marriage by supporting frivolous divorce (Matt 5:31). </vt:lpstr>
      <vt:lpstr>"You have heard the law that says,  'A man can divorce his wife by merely giving her a written notice of divorce'"  (Matt 5:31 NLT).</vt:lpstr>
      <vt:lpstr>Did Deuteronomy 24:1 just leave the divorced woman alone?</vt:lpstr>
      <vt:lpstr>The Right to Remarriage Guaranteed</vt:lpstr>
      <vt:lpstr>What About Remarriage?</vt:lpstr>
      <vt:lpstr>Rabbinic Grounds for Divorce?</vt:lpstr>
      <vt:lpstr>"Some Pharisees came and tried to trap him with this question: 'Should a man be allowed to divorce his wife for just any reason?'"  (Matt 19:3 NLT)</vt:lpstr>
      <vt:lpstr>We must defend marriage today from attacks.</vt:lpstr>
      <vt:lpstr>Lip Service</vt:lpstr>
      <vt:lpstr>Watch your talk.</vt:lpstr>
      <vt:lpstr>Teach True Marriage</vt:lpstr>
      <vt:lpstr>What is Marriage?</vt:lpstr>
      <vt:lpstr>Side</vt:lpstr>
      <vt:lpstr>"No Fault Divorce"</vt:lpstr>
      <vt:lpstr>Mutuality in Marriage</vt:lpstr>
      <vt:lpstr>How can you defend marriage?</vt:lpstr>
      <vt:lpstr>I. Don't let marriage be devalued (Matt 5:31). </vt:lpstr>
      <vt:lpstr>II. Defend marriage against adultery (Matt 5:32).</vt:lpstr>
      <vt:lpstr>"But I say that a man who divorces his wife, unless she has been unfaithful, causes her to commit adultery"  (Matt 5:32a NLT).</vt:lpstr>
      <vt:lpstr>Jesus honored marriage by declaring that divorce also leads to adultery for the person who marries the divorcee (Matt 5:32b) </vt:lpstr>
      <vt:lpstr>How does a man divorcing his wife cause her to commit adultery (32b)? </vt:lpstr>
      <vt:lpstr>What is porneia?</vt:lpstr>
      <vt:lpstr>What is porneia?</vt:lpstr>
      <vt:lpstr>The Vow</vt:lpstr>
      <vt:lpstr>Porneia refers to any sexual sin that violates the vow made at marriage</vt:lpstr>
      <vt:lpstr>"And anyone who marries a divorced woman also commits adultery"  (Matt 5:32b NLT).</vt:lpstr>
      <vt:lpstr>Does the adultery here refer to a constant state of perpetual adultery or a single act of adultery? </vt:lpstr>
      <vt:lpstr>We need to help marriages in trouble.</vt:lpstr>
      <vt:lpstr>Virgins Until Marriage</vt:lpstr>
      <vt:lpstr>Fornication Rate in USA</vt:lpstr>
      <vt:lpstr>Song of Songs</vt:lpstr>
      <vt:lpstr>Number of Accounts Per City</vt:lpstr>
      <vt:lpstr>Reported Hair Color of Adultery Website Users</vt:lpstr>
      <vt:lpstr>"The one who commits adultery with a woman is lacking sense; He who would destroy himself does it. Wounds and disgrace he will find, and his reproach will not be blotted out" (Prov. 6:32-33).</vt:lpstr>
      <vt:lpstr>"Dear friends, I urge you to abstain from sinful desires, which wage war against your soul" (1 Peter 2:11 ).</vt:lpstr>
      <vt:lpstr>Adultery</vt:lpstr>
      <vt:lpstr>Google Safe Search</vt:lpstr>
      <vt:lpstr>Use Strict Filter</vt:lpstr>
      <vt:lpstr>Train Your Computer</vt:lpstr>
      <vt:lpstr>Nurture Relationships with those of Your Own Sex</vt:lpstr>
      <vt:lpstr>Nurture Relationships with those of Your Own Sex</vt:lpstr>
      <vt:lpstr>Nurture Relationships with those of Your Own Sex</vt:lpstr>
      <vt:lpstr>How can you defend marriage?</vt:lpstr>
      <vt:lpstr>Guard against divorce.</vt:lpstr>
      <vt:lpstr>I. Don't let marriage be devalued (Matt 5:31). </vt:lpstr>
      <vt:lpstr>II. Defend marriage against adultery (Matt 5:32).</vt:lpstr>
      <vt:lpstr>Success in marriage is the sum of small efforts, focused on showing love and appreciation, repeated every day.</vt:lpstr>
      <vt:lpstr>NT Sermons link at biblestudydownloads.org</vt:lpstr>
      <vt:lpstr>Black</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120</cp:revision>
  <dcterms:created xsi:type="dcterms:W3CDTF">2014-08-02T06:39:19Z</dcterms:created>
  <dcterms:modified xsi:type="dcterms:W3CDTF">2017-09-29T00:19:52Z</dcterms:modified>
</cp:coreProperties>
</file>